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39"/>
  </p:notesMasterIdLst>
  <p:handoutMasterIdLst>
    <p:handoutMasterId r:id="rId40"/>
  </p:handoutMasterIdLst>
  <p:sldIdLst>
    <p:sldId id="257" r:id="rId2"/>
    <p:sldId id="292" r:id="rId3"/>
    <p:sldId id="258" r:id="rId4"/>
    <p:sldId id="262" r:id="rId5"/>
    <p:sldId id="293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0080625" cy="567055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BE3"/>
    <a:srgbClr val="009BDD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36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ACADEF-DD4C-7AFF-04E9-6BE7A740D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D9E8D-FA58-759B-FF0A-EAAA6997C3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240" y="1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/>
          <a:lstStyle>
            <a:lvl1pPr algn="r">
              <a:defRPr sz="1100"/>
            </a:lvl1pPr>
          </a:lstStyle>
          <a:p>
            <a:fld id="{5CCD3557-31CC-49FF-9438-4F4169568801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9785-2463-ECB7-7144-D54EF2A7BC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775538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 anchor="b"/>
          <a:lstStyle>
            <a:lvl1pPr algn="l">
              <a:defRPr sz="1100"/>
            </a:lvl1pPr>
          </a:lstStyle>
          <a:p>
            <a:r>
              <a:rPr lang="en-US"/>
              <a:t>Radiosonde Primer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53B00-1689-20EB-4869-ECDDB2EFA2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240" y="8775538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 anchor="b"/>
          <a:lstStyle>
            <a:lvl1pPr algn="r">
              <a:defRPr sz="1100"/>
            </a:lvl1pPr>
          </a:lstStyle>
          <a:p>
            <a:fld id="{10286952-5781-4C1F-BAA6-4B517072D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849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240" y="1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/>
          <a:lstStyle>
            <a:lvl1pPr algn="r">
              <a:defRPr sz="1100"/>
            </a:lvl1pPr>
          </a:lstStyle>
          <a:p>
            <a:fld id="{D438158F-97C2-4EDE-BED4-D36D62A23B6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0400" y="1155700"/>
            <a:ext cx="5537200" cy="311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543" tIns="41271" rIns="82543" bIns="412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361" y="4446098"/>
            <a:ext cx="5485279" cy="3638246"/>
          </a:xfrm>
          <a:prstGeom prst="rect">
            <a:avLst/>
          </a:prstGeom>
        </p:spPr>
        <p:txBody>
          <a:bodyPr vert="horz" lIns="82543" tIns="41271" rIns="82543" bIns="412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5538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 anchor="b"/>
          <a:lstStyle>
            <a:lvl1pPr algn="l">
              <a:defRPr sz="1100"/>
            </a:lvl1pPr>
          </a:lstStyle>
          <a:p>
            <a:r>
              <a:rPr lang="en-US"/>
              <a:t>Radiosonde Primer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240" y="8775538"/>
            <a:ext cx="2972360" cy="463712"/>
          </a:xfrm>
          <a:prstGeom prst="rect">
            <a:avLst/>
          </a:prstGeom>
        </p:spPr>
        <p:txBody>
          <a:bodyPr vert="horz" lIns="82543" tIns="41271" rIns="82543" bIns="41271" rtlCol="0" anchor="b"/>
          <a:lstStyle>
            <a:lvl1pPr algn="r">
              <a:defRPr sz="1100"/>
            </a:lvl1pPr>
          </a:lstStyle>
          <a:p>
            <a:fld id="{8C48FCEA-BDB7-4691-99C2-5EBF2986A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5299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0075680" cy="718920"/>
          </a:xfrm>
          <a:prstGeom prst="rect">
            <a:avLst/>
          </a:prstGeom>
          <a:gradFill rotWithShape="0">
            <a:gsLst>
              <a:gs pos="0">
                <a:srgbClr val="77CAEE"/>
              </a:gs>
              <a:gs pos="100000">
                <a:srgbClr val="009BDD"/>
              </a:gs>
            </a:gsLst>
            <a:lin ang="10800000"/>
          </a:gradFill>
          <a:ln w="18000">
            <a:noFill/>
          </a:ln>
          <a:effectLst>
            <a:outerShdw dist="10800" dir="5400000" rotWithShape="0">
              <a:srgbClr val="009BDD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Rectangle 42"/>
          <p:cNvSpPr/>
          <p:nvPr/>
        </p:nvSpPr>
        <p:spPr>
          <a:xfrm>
            <a:off x="3240" y="5040000"/>
            <a:ext cx="10075680" cy="630360"/>
          </a:xfrm>
          <a:prstGeom prst="rect">
            <a:avLst/>
          </a:prstGeom>
          <a:gradFill rotWithShape="0">
            <a:gsLst>
              <a:gs pos="0">
                <a:srgbClr val="77CAEE"/>
              </a:gs>
              <a:gs pos="100000">
                <a:srgbClr val="009BDD"/>
              </a:gs>
            </a:gsLst>
            <a:lin ang="10800000"/>
          </a:gradFill>
          <a:ln w="18000">
            <a:noFill/>
          </a:ln>
          <a:effectLst>
            <a:outerShdw dist="10800" dir="5400000" rotWithShape="0">
              <a:srgbClr val="009BDD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ondehub.org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5001/" TargetMode="External"/><Relationship Id="rId2" Type="http://schemas.openxmlformats.org/officeDocument/2006/relationships/hyperlink" Target="http://localhost:5000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amateur.sondehub.org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60000" y="1600200"/>
            <a:ext cx="9358920" cy="30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indent="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None/>
            </a:pPr>
            <a:r>
              <a:rPr lang="en-US" sz="4800" b="1" strike="noStrike" spc="-1" dirty="0">
                <a:solidFill>
                  <a:srgbClr val="009BDD"/>
                </a:solidFill>
                <a:latin typeface="Arial"/>
              </a:rPr>
              <a:t>Primer on Radiosonde </a:t>
            </a:r>
          </a:p>
          <a:p>
            <a:pPr marL="108000" indent="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None/>
            </a:pPr>
            <a:r>
              <a:rPr lang="en-US" sz="4800" b="1" strike="noStrike" spc="-1" dirty="0">
                <a:solidFill>
                  <a:srgbClr val="009BDD"/>
                </a:solidFill>
                <a:latin typeface="Arial"/>
              </a:rPr>
              <a:t>Tracking and Chasing</a:t>
            </a:r>
          </a:p>
          <a:p>
            <a:pPr marL="108000" indent="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None/>
            </a:pPr>
            <a:endParaRPr lang="en-US" sz="1600" b="1" strike="noStrike" spc="-1" dirty="0">
              <a:solidFill>
                <a:srgbClr val="009BDD"/>
              </a:solidFill>
              <a:latin typeface="Arial"/>
            </a:endParaRPr>
          </a:p>
          <a:p>
            <a:pPr marL="108000" indent="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None/>
            </a:pPr>
            <a:r>
              <a:rPr lang="en-US" sz="1600" b="1" strike="noStrike" spc="-1" dirty="0">
                <a:solidFill>
                  <a:srgbClr val="009BDD"/>
                </a:solidFill>
                <a:latin typeface="Arial"/>
              </a:rPr>
              <a:t>Presented to SCARS September 16, 2023</a:t>
            </a:r>
            <a:endParaRPr lang="en-US" sz="1600" b="1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: Shape 98"/>
          <p:cNvSpPr/>
          <p:nvPr/>
        </p:nvSpPr>
        <p:spPr>
          <a:xfrm rot="20978400">
            <a:off x="2546640" y="1104480"/>
            <a:ext cx="5204880" cy="337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B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4800" b="0" i="1" strike="noStrike" spc="-1">
                <a:latin typeface="Times New Roman"/>
              </a:rPr>
              <a:t>FREE*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282184" y="4282440"/>
            <a:ext cx="4194048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* Fuel and ER Charges Not Included :)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5800" y="1600200"/>
            <a:ext cx="1143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… it’s...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Why would a Ham be Interested?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do we get for </a:t>
            </a:r>
            <a:r>
              <a:rPr lang="en-US" sz="2400" b="1" strike="noStrike" spc="-1">
                <a:solidFill>
                  <a:srgbClr val="009BDD"/>
                </a:solidFill>
                <a:latin typeface="Arial"/>
              </a:rPr>
              <a:t>FREE?    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 Launch ready package containing: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CPU: 32bit STM32F100C8 MCU</a:t>
            </a:r>
            <a:endParaRPr lang="en-US" sz="2400" b="0" strike="noStrike" spc="-1"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24 MHz, 64kB flash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GPS: UBLOX UBX-6010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TX: SiLabs SI4032, max power ~60mw, Tuned to 70cm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External I2C bus and UART serial port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Powered by 2 AA batteries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 is Minimum I Need to Track?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PC or smart device (phone, tablet) with a browser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Go to </a:t>
            </a:r>
            <a:r>
              <a:rPr lang="en-US" sz="2400" b="0" u="sng" strike="noStrike" spc="-1">
                <a:solidFill>
                  <a:srgbClr val="0000FF"/>
                </a:solidFill>
                <a:uFillTx/>
                <a:latin typeface="Arial"/>
                <a:hlinkClick r:id="rId2"/>
              </a:rPr>
              <a:t>http://sondehub.org</a:t>
            </a: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 and scroll/zoom to our area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Click on ‘sonde of interest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Details of that ‘sonde appear in column on left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Examples in following slides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 Info can I get while tracking?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If during launch (up to 2-3 hours after 6am or 6pm), can see 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Location of radiosonde as a balloon icon or parachute icon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recent track and future (predicted) track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Target icon (predicted landing site is updated periodically)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Optionally display Skewed-T plot and other data charts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List of other currently active radiosondes 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Location of chase cars (if they chose to be visible)</a:t>
            </a:r>
            <a:endParaRPr lang="en-US" sz="21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Otherwise, can see historical data from past launches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Sondehub 7 Day Prediction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2115720" y="1080000"/>
            <a:ext cx="584712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Regional sondehub Live Map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11" name="Picture 110"/>
          <p:cNvPicPr/>
          <p:nvPr/>
        </p:nvPicPr>
        <p:blipFill>
          <a:blip r:embed="rId2"/>
          <a:stretch/>
        </p:blipFill>
        <p:spPr>
          <a:xfrm>
            <a:off x="2894040" y="1080000"/>
            <a:ext cx="429048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Example of local radiosonde track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13" name="Picture 112"/>
          <p:cNvPicPr/>
          <p:nvPr/>
        </p:nvPicPr>
        <p:blipFill>
          <a:blip r:embed="rId2"/>
          <a:stretch/>
        </p:blipFill>
        <p:spPr>
          <a:xfrm>
            <a:off x="1600200" y="834840"/>
            <a:ext cx="6856920" cy="40766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Example of Available Data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2404080" y="1080000"/>
            <a:ext cx="527040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More Data Examples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17" name="Picture 116"/>
          <p:cNvPicPr/>
          <p:nvPr/>
        </p:nvPicPr>
        <p:blipFill>
          <a:blip r:embed="rId2"/>
          <a:stretch/>
        </p:blipFill>
        <p:spPr>
          <a:xfrm>
            <a:off x="1612800" y="1080000"/>
            <a:ext cx="685332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More Data Examples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19" name="Picture 118"/>
          <p:cNvPicPr/>
          <p:nvPr/>
        </p:nvPicPr>
        <p:blipFill>
          <a:blip r:embed="rId2"/>
          <a:stretch/>
        </p:blipFill>
        <p:spPr>
          <a:xfrm>
            <a:off x="2415240" y="1080000"/>
            <a:ext cx="524844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Topics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is a radiosonde?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Why would a ham be interested in them?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is minimum I need to track?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Info can I get while tracking?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do I need to chase/recover?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What can I do with a recovered radiosonde?</a:t>
            </a:r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88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“Non-Routine” launch from Sulpher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2484360" y="1080000"/>
            <a:ext cx="510984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What’s Needed to Track/Chase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360000" y="1828800"/>
            <a:ext cx="9358920" cy="285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We’ll focus on 2 options now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RaspberryPi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(RPi) based system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LilyGo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T-Beam STM32 development board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What’s Needed to Track/Chase (RPi)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RaspberryPi 3 or 4 (Mouser: $55-$75)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Rtl-sdr (v3 w/.5ppm tcxo) USB w/ sma connector (Amazon: $35)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GPS dongle w/USB (Amazon: GlobalSat BU-353-S4, $35) 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HDMI monitor (probably already have, get 12v for mobile)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Typical ham antenna for 70cm (probably already have)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Adapter cable between sma and pl259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If mobile, add appropriate battery/converter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What’s Needed to Track/Chase (RPi)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For RPi Software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Load/configure github.com/projecthorus/radiosonde_auto_rx</a:t>
            </a:r>
            <a:endParaRPr lang="en-US" sz="21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Load/configure github.com/projecthorus/chasemapper</a:t>
            </a:r>
            <a:endParaRPr lang="en-US" sz="21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Start web browser</a:t>
            </a:r>
            <a:endParaRPr lang="en-US" sz="21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New tab for https://sondehub.org</a:t>
            </a:r>
            <a:endParaRPr lang="en-US" sz="21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New tab for </a:t>
            </a:r>
            <a:r>
              <a:rPr lang="en-US" sz="2100" b="0" u="sng" strike="noStrike" spc="-1">
                <a:solidFill>
                  <a:srgbClr val="0000FF"/>
                </a:solidFill>
                <a:uFillTx/>
                <a:latin typeface="Arial"/>
                <a:hlinkClick r:id="rId2"/>
              </a:rPr>
              <a:t>http://localhost:5000</a:t>
            </a: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 to see ‘sonde from sdr dongle</a:t>
            </a:r>
            <a:endParaRPr lang="en-US" sz="21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New tab for </a:t>
            </a:r>
            <a:r>
              <a:rPr lang="en-US" sz="2100" b="0" u="sng" strike="noStrike" spc="-1">
                <a:solidFill>
                  <a:srgbClr val="0000FF"/>
                </a:solidFill>
                <a:uFillTx/>
                <a:latin typeface="Arial"/>
                <a:hlinkClick r:id="rId3"/>
              </a:rPr>
              <a:t>http://localhost:5001</a:t>
            </a:r>
            <a:r>
              <a:rPr lang="en-US" sz="2100" b="0" strike="noStrike" spc="-1">
                <a:solidFill>
                  <a:srgbClr val="009BDD"/>
                </a:solidFill>
                <a:latin typeface="Arial"/>
              </a:rPr>
              <a:t> for both ‘sonde and your gps</a:t>
            </a:r>
            <a:endParaRPr lang="en-US" sz="2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Retrieval with Rpi-Based Tracker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457200" y="1308600"/>
            <a:ext cx="4349880" cy="3262320"/>
          </a:xfrm>
          <a:prstGeom prst="rect">
            <a:avLst/>
          </a:prstGeom>
          <a:ln w="18000">
            <a:noFill/>
          </a:ln>
        </p:spPr>
      </p:pic>
      <p:pic>
        <p:nvPicPr>
          <p:cNvPr id="130" name="Picture 129"/>
          <p:cNvPicPr/>
          <p:nvPr/>
        </p:nvPicPr>
        <p:blipFill>
          <a:blip r:embed="rId3"/>
          <a:stretch/>
        </p:blipFill>
        <p:spPr>
          <a:xfrm>
            <a:off x="5250240" y="1308600"/>
            <a:ext cx="4349880" cy="32623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What’s needed to Track/Chase (T-Beam)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LilyGo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T-Beam LoRa V1.1 ESP32 433MHz Dev Board, includes UHF receiver, </a:t>
            </a: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WiFi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, GPS, small display (Amazon $35)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18650 Lithium Battery or 5v phone recharger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Your phone/tablet/PC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Firmware from github.com/dl9rdz/</a:t>
            </a: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rdz_ttgo_sonde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Install firmware into T-Beam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HT 70cm ham antenna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ESP32 T-Beam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2"/>
          <a:stretch/>
        </p:blipFill>
        <p:spPr>
          <a:xfrm>
            <a:off x="5257800" y="1308600"/>
            <a:ext cx="4349880" cy="3262320"/>
          </a:xfrm>
          <a:prstGeom prst="rect">
            <a:avLst/>
          </a:prstGeom>
          <a:ln w="18000">
            <a:noFill/>
          </a:ln>
        </p:spPr>
      </p:pic>
      <p:pic>
        <p:nvPicPr>
          <p:cNvPr id="135" name="Picture 134"/>
          <p:cNvPicPr/>
          <p:nvPr/>
        </p:nvPicPr>
        <p:blipFill>
          <a:blip r:embed="rId3"/>
          <a:stretch/>
        </p:blipFill>
        <p:spPr>
          <a:xfrm>
            <a:off x="457200" y="1308600"/>
            <a:ext cx="4349880" cy="32623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Comparison: RPi and T-Beam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0" y="1143000"/>
            <a:ext cx="457164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RPi based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Some linux knowledge useful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May have most of the pieces already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Scans for strongest signal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Maps on HDMI or phone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Good for Base or Mobile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4800600" y="1143000"/>
            <a:ext cx="480024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T-Beam based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Easy to install firmware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Easy to use, Few pieces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Must predefine freqs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Use phone/tablet for maps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Send landing pt to phone or tablet and track there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Great for chasing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What’s Needed to Track (Other Options)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Windows 7 or 10 PC or Laptop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Install Application Called RS41Tracker</a:t>
            </a: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Install </a:t>
            </a:r>
            <a:r>
              <a:rPr lang="en-US" sz="2100" b="0" strike="noStrike" spc="-1" dirty="0" err="1">
                <a:solidFill>
                  <a:srgbClr val="009BDD"/>
                </a:solidFill>
                <a:latin typeface="Arial"/>
              </a:rPr>
              <a:t>Zadig</a:t>
            </a: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 Windows driver for RTL-SDR</a:t>
            </a: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Use RTL-SDR and GPS Dongles described previously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Untested by me</a:t>
            </a:r>
            <a:endParaRPr lang="en-US" sz="21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Lilygo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ESP32 LoRa Dev board w/o GPS (Amazon, $30)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Similar to full ESP32, but can’t track your location</a:t>
            </a:r>
            <a:endParaRPr lang="en-US" sz="21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 Can I Do with Recovered ‘Sonde?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None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1) Recycle with APRS protocol on Ham 70cm frequency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Reflash f/w to HAM UHF frequency</a:t>
            </a:r>
            <a:endParaRPr lang="en-US" sz="2400" b="0" strike="noStrike" spc="-1" dirty="0"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Need $15 ST-Link V2 interface (Amazon)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Add Bosch BME280 sensor for Temp/</a:t>
            </a: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HumidityPressure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Add your callsign to config file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Attach to new balloon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Relaunch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Track with Ham radios that supports APRS (on UHF)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 is a Radiosonde?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High Altitude Balloon (HAB) with Sensor package attached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Sensors include GPS, temp, humidity, sometimes pressure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Routine launches at 0z &amp; 12z daily from NWC on OU campus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Transmits Horus (4FSK) on 404.2MHz typically (400-406MHZ)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Balloon typically bursts ~115k ft, then parachute deploys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Flight lasts 2 to 3 ½ hours; Landing point varies dramatically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Landing points are predicted ahead of time, but are approximate</a:t>
            </a:r>
            <a:endParaRPr lang="en-US" sz="24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NWS suggests you recycle or dispose properly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Reprogrammed for APRS on UHF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3886200" y="972000"/>
            <a:ext cx="2616840" cy="3598920"/>
          </a:xfrm>
          <a:prstGeom prst="rect">
            <a:avLst/>
          </a:prstGeom>
          <a:ln w="18000">
            <a:noFill/>
          </a:ln>
        </p:spPr>
      </p:pic>
      <p:pic>
        <p:nvPicPr>
          <p:cNvPr id="145" name="Picture 144"/>
          <p:cNvPicPr/>
          <p:nvPr/>
        </p:nvPicPr>
        <p:blipFill>
          <a:blip r:embed="rId3"/>
          <a:stretch/>
        </p:blipFill>
        <p:spPr>
          <a:xfrm>
            <a:off x="7211880" y="972000"/>
            <a:ext cx="2616840" cy="3598920"/>
          </a:xfrm>
          <a:prstGeom prst="rect">
            <a:avLst/>
          </a:prstGeom>
          <a:ln w="18000">
            <a:noFill/>
          </a:ln>
        </p:spPr>
      </p:pic>
      <p:pic>
        <p:nvPicPr>
          <p:cNvPr id="146" name="Picture 145"/>
          <p:cNvPicPr/>
          <p:nvPr/>
        </p:nvPicPr>
        <p:blipFill>
          <a:blip r:embed="rId4"/>
          <a:stretch/>
        </p:blipFill>
        <p:spPr>
          <a:xfrm>
            <a:off x="582480" y="972000"/>
            <a:ext cx="261684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What Can I Do with Recovered ‘Sonde?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None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2) Recycle with Horus protocol on Ham 70cm frequency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Obtain registration from Horus group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Attach ESP32 to insert HAM UHF frequency on power up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Insert your callsign into firmware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Attach to new balloon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Relaunch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Track on </a:t>
            </a:r>
            <a:r>
              <a:rPr lang="en-US" sz="2400" b="0" u="sng" strike="noStrike" spc="-1" dirty="0">
                <a:solidFill>
                  <a:srgbClr val="0000FF"/>
                </a:solidFill>
                <a:uFillTx/>
                <a:latin typeface="Arial"/>
                <a:hlinkClick r:id="rId2"/>
              </a:rPr>
              <a:t>http://amateur.sondehub.org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Amateur.sondehub.org (7 days)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2103120" y="1080000"/>
            <a:ext cx="5872320" cy="3598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 dirty="0">
                <a:solidFill>
                  <a:srgbClr val="FFFFFF"/>
                </a:solidFill>
                <a:latin typeface="Arial"/>
              </a:rPr>
              <a:t>What Can I Do with Recovered ‘Sonde?</a:t>
            </a:r>
            <a:endParaRPr lang="en-US" sz="3300" b="0" strike="noStrike" spc="-1" dirty="0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None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3) Use as a hardwired GPS tracker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Attach to serial port of ‘sonde (9600 baud)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Sends out NMEA </a:t>
            </a:r>
            <a:r>
              <a:rPr lang="en-US" sz="2400" b="0" strike="noStrike" spc="-1" dirty="0" err="1">
                <a:solidFill>
                  <a:srgbClr val="009BDD"/>
                </a:solidFill>
                <a:latin typeface="Arial"/>
              </a:rPr>
              <a:t>formated</a:t>
            </a: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 location data</a:t>
            </a:r>
            <a:endParaRPr lang="en-US" sz="2400" b="0" strike="noStrike" spc="-1" dirty="0"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77CAEE"/>
              </a:buClr>
              <a:buSzPct val="45000"/>
              <a:buNone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4) Use as a mini Weather Station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Sends out temperature and humidity on serial port</a:t>
            </a:r>
            <a:endParaRPr lang="en-US" sz="2400" b="0" strike="noStrike" spc="-1" dirty="0"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77CAEE"/>
              </a:buClr>
              <a:buSzPct val="45000"/>
              <a:buNone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5) Use as a Fox for Foxhunt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Program it to send out club callsign in CW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Live Demo by Rick 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360000" y="1469136"/>
            <a:ext cx="9358920" cy="320978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200" b="0" strike="noStrike" spc="-1" dirty="0">
                <a:solidFill>
                  <a:srgbClr val="29ABE3"/>
                </a:solidFill>
                <a:latin typeface="Arial"/>
              </a:rPr>
              <a:t>Live Demos</a:t>
            </a:r>
          </a:p>
          <a:p>
            <a:r>
              <a:rPr lang="en-US" sz="3200" spc="-1" dirty="0">
                <a:solidFill>
                  <a:srgbClr val="29ABE3"/>
                </a:solidFill>
                <a:latin typeface="Arial"/>
              </a:rPr>
              <a:t>Correct Bob’s disinformation</a:t>
            </a:r>
          </a:p>
          <a:p>
            <a:r>
              <a:rPr lang="en-US" sz="3200" b="0" strike="noStrike" spc="-1" dirty="0">
                <a:solidFill>
                  <a:srgbClr val="29ABE3"/>
                </a:solidFill>
                <a:latin typeface="Arial"/>
              </a:rPr>
              <a:t>Comments on ‘sonde recovery challenges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Next Steps?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How Do I get started?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Elmer Night is a good place for </a:t>
            </a:r>
            <a:r>
              <a:rPr lang="en-US" sz="2100" b="0" strike="noStrike" spc="-1" dirty="0" err="1">
                <a:solidFill>
                  <a:srgbClr val="009BDD"/>
                </a:solidFill>
                <a:latin typeface="Arial"/>
              </a:rPr>
              <a:t>followup</a:t>
            </a:r>
            <a:endParaRPr lang="en-US" sz="21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How do we launch ‘sondes or other beacons?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Some balloon history already here in club?</a:t>
            </a:r>
            <a:endParaRPr lang="en-US" sz="21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85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9BDD"/>
                </a:solidFill>
                <a:latin typeface="Arial"/>
              </a:rPr>
              <a:t>See if enough interest to send balloons up?</a:t>
            </a:r>
            <a:endParaRPr lang="en-US" sz="21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Possibly install tracking station on OU campus?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Possibly team up with elementary/middle schools for STEM?</a:t>
            </a: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9BDD"/>
                </a:solidFill>
                <a:latin typeface="Arial"/>
              </a:rPr>
              <a:t>Do a foxhunt?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Possible Weather/Balloon/Radio Template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See HABGab 2023 project from New England SCI-TECH at http://nescitech.org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From a single 2000g weather balloon: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Crossband UHF/VHF repeater that lasted 2-3 hours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Auto-rotation copter released at 80k ft w/ lightAPRS tracker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Glider released at 80k ft w/ tracker, APRS on 144.390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Live 2 camera video feed at 1.2GHz</a:t>
            </a:r>
            <a:endParaRPr lang="en-US" sz="2400" b="0" strike="noStrike" spc="-1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Main payload with repurposed RS41 ‘sonde on 432.501MHz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Primer on Radiosonde Chasing</a:t>
            </a:r>
            <a:endParaRPr lang="en-US" sz="33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algn="ctr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9BDD"/>
                </a:solidFill>
                <a:latin typeface="Arial"/>
              </a:rPr>
              <a:t>Questions/Comments?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Radiosonde Balloon House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96" name="Picture 95"/>
          <p:cNvPicPr/>
          <p:nvPr/>
        </p:nvPicPr>
        <p:blipFill>
          <a:blip r:embed="rId2"/>
          <a:stretch/>
        </p:blipFill>
        <p:spPr>
          <a:xfrm>
            <a:off x="2514600" y="1080000"/>
            <a:ext cx="5085000" cy="381348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 dirty="0">
                <a:solidFill>
                  <a:srgbClr val="FFFFFF"/>
                </a:solidFill>
                <a:latin typeface="Arial"/>
              </a:rPr>
              <a:t>Radiosonde Balloon Popped</a:t>
            </a:r>
            <a:endParaRPr lang="en-US" sz="3300" b="0" strike="noStrike" spc="-1" dirty="0">
              <a:latin typeface="Arial"/>
            </a:endParaRPr>
          </a:p>
        </p:txBody>
      </p:sp>
      <p:pic>
        <p:nvPicPr>
          <p:cNvPr id="96" name="Picture 9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1397677"/>
            <a:ext cx="5085000" cy="3178125"/>
          </a:xfrm>
          <a:prstGeom prst="rect">
            <a:avLst/>
          </a:prstGeom>
          <a:ln w="18000">
            <a:noFill/>
          </a:ln>
        </p:spPr>
      </p:pic>
    </p:spTree>
    <p:extLst>
      <p:ext uri="{BB962C8B-B14F-4D97-AF65-F5344CB8AC3E}">
        <p14:creationId xmlns:p14="http://schemas.microsoft.com/office/powerpoint/2010/main" val="276622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 dirty="0">
                <a:solidFill>
                  <a:srgbClr val="FFFFFF"/>
                </a:solidFill>
                <a:latin typeface="Arial"/>
              </a:rPr>
              <a:t>Common </a:t>
            </a:r>
            <a:r>
              <a:rPr lang="en-US" sz="3300" b="0" strike="noStrike" spc="-1" dirty="0" err="1">
                <a:solidFill>
                  <a:srgbClr val="FFFFFF"/>
                </a:solidFill>
                <a:latin typeface="Arial"/>
              </a:rPr>
              <a:t>RadioSonde</a:t>
            </a:r>
            <a:r>
              <a:rPr lang="en-US" sz="3300" b="0" strike="noStrike" spc="-1" dirty="0">
                <a:solidFill>
                  <a:srgbClr val="FFFFFF"/>
                </a:solidFill>
                <a:latin typeface="Arial"/>
              </a:rPr>
              <a:t> (RS41-NG)</a:t>
            </a:r>
            <a:endParaRPr lang="en-US" sz="3300" b="0" strike="noStrike" spc="-1" dirty="0">
              <a:latin typeface="Arial"/>
            </a:endParaRPr>
          </a:p>
        </p:txBody>
      </p:sp>
      <p:pic>
        <p:nvPicPr>
          <p:cNvPr id="88" name="Picture 87"/>
          <p:cNvPicPr/>
          <p:nvPr/>
        </p:nvPicPr>
        <p:blipFill>
          <a:blip r:embed="rId2"/>
          <a:stretch/>
        </p:blipFill>
        <p:spPr>
          <a:xfrm>
            <a:off x="229320" y="1080000"/>
            <a:ext cx="4654800" cy="3490920"/>
          </a:xfrm>
          <a:prstGeom prst="rect">
            <a:avLst/>
          </a:prstGeom>
          <a:ln w="18000">
            <a:noFill/>
          </a:ln>
        </p:spPr>
      </p:pic>
      <p:pic>
        <p:nvPicPr>
          <p:cNvPr id="89" name="Picture 88"/>
          <p:cNvPicPr/>
          <p:nvPr/>
        </p:nvPicPr>
        <p:blipFill>
          <a:blip r:embed="rId3"/>
          <a:stretch/>
        </p:blipFill>
        <p:spPr>
          <a:xfrm>
            <a:off x="5173200" y="1080000"/>
            <a:ext cx="4654800" cy="3490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RadioSonde (RS41-NG) Internal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229320" y="1080000"/>
            <a:ext cx="4654800" cy="3490920"/>
          </a:xfrm>
          <a:prstGeom prst="rect">
            <a:avLst/>
          </a:prstGeom>
          <a:ln w="18000"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5173200" y="1080000"/>
            <a:ext cx="4654800" cy="349092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>
                <a:solidFill>
                  <a:srgbClr val="FFFFFF"/>
                </a:solidFill>
                <a:latin typeface="Arial"/>
              </a:rPr>
              <a:t>Radiosonde Decode with SDR#</a:t>
            </a:r>
            <a:endParaRPr lang="en-US" sz="3300" b="0" strike="noStrike" spc="-1"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2514600" y="1080000"/>
            <a:ext cx="5085000" cy="381348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358920" cy="47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300" b="0" strike="noStrike" spc="-1" dirty="0">
                <a:solidFill>
                  <a:srgbClr val="FFFFFF"/>
                </a:solidFill>
                <a:latin typeface="Arial"/>
              </a:rPr>
              <a:t>Why would a Ham be Interested?</a:t>
            </a:r>
            <a:endParaRPr lang="en-US" sz="3300" b="0" strike="noStrike" spc="-1" dirty="0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35892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Possible Gateway into High Altitude or Pico Ballooning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Opportunity to practice for a fox hunt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Learn about how these data feed into weather prediction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Help kids/grandkids with possible school (STEM) projects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If retrieved: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Can reprogram for ham frequencies, relaunch!</a:t>
            </a:r>
            <a:endParaRPr lang="en-US" sz="24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Use as a GPS tracker, mini weather station, or “Fox”</a:t>
            </a:r>
            <a:endParaRPr lang="en-US" sz="24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9BDD"/>
                </a:solidFill>
                <a:latin typeface="Arial"/>
              </a:rPr>
              <a:t>… and ...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3624</TotalTime>
  <Words>1236</Words>
  <Application>Microsoft Office PowerPoint</Application>
  <PresentationFormat>Custom</PresentationFormat>
  <Paragraphs>169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Topics</vt:lpstr>
      <vt:lpstr>What is a Radiosonde?</vt:lpstr>
      <vt:lpstr>Radiosonde Balloon House</vt:lpstr>
      <vt:lpstr>Radiosonde Balloon Popped</vt:lpstr>
      <vt:lpstr>Common RadioSonde (RS41-NG)</vt:lpstr>
      <vt:lpstr>RadioSonde (RS41-NG) Internal</vt:lpstr>
      <vt:lpstr>Radiosonde Decode with SDR#</vt:lpstr>
      <vt:lpstr>Why would a Ham be Interested?</vt:lpstr>
      <vt:lpstr>PowerPoint Presentation</vt:lpstr>
      <vt:lpstr>Why would a Ham be Interested?</vt:lpstr>
      <vt:lpstr>What is Minimum I Need to Track?</vt:lpstr>
      <vt:lpstr>What Info can I get while tracking?</vt:lpstr>
      <vt:lpstr>Sondehub 7 Day Prediction</vt:lpstr>
      <vt:lpstr>Regional sondehub Live Map</vt:lpstr>
      <vt:lpstr>Example of local radiosonde track</vt:lpstr>
      <vt:lpstr>Example of Available Data</vt:lpstr>
      <vt:lpstr>More Data Examples</vt:lpstr>
      <vt:lpstr>More Data Examples</vt:lpstr>
      <vt:lpstr>“Non-Routine” launch from Sulpher</vt:lpstr>
      <vt:lpstr>What’s Needed to Track/Chase</vt:lpstr>
      <vt:lpstr>What’s Needed to Track/Chase (RPi)</vt:lpstr>
      <vt:lpstr>What’s Needed to Track/Chase (RPi)</vt:lpstr>
      <vt:lpstr>Retrieval with Rpi-Based Tracker</vt:lpstr>
      <vt:lpstr>What’s needed to Track/Chase (T-Beam)</vt:lpstr>
      <vt:lpstr>ESP32 T-Beam</vt:lpstr>
      <vt:lpstr>Comparison: RPi and T-Beam</vt:lpstr>
      <vt:lpstr>What’s Needed to Track (Other Options)</vt:lpstr>
      <vt:lpstr>What Can I Do with Recovered ‘Sonde?</vt:lpstr>
      <vt:lpstr>Reprogrammed for APRS on UHF</vt:lpstr>
      <vt:lpstr>What Can I Do with Recovered ‘Sonde?</vt:lpstr>
      <vt:lpstr>Amateur.sondehub.org (7 days)</vt:lpstr>
      <vt:lpstr>What Can I Do with Recovered ‘Sonde?</vt:lpstr>
      <vt:lpstr>Live Demo by Rick </vt:lpstr>
      <vt:lpstr>Next Steps?</vt:lpstr>
      <vt:lpstr>Possible Weather/Balloon/Radio Template</vt:lpstr>
      <vt:lpstr>Primer on Radiosonde Chasing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Curve</dc:title>
  <dc:subject/>
  <dc:creator>bmeyer29</dc:creator>
  <dc:description/>
  <cp:lastModifiedBy>Bob Meyer</cp:lastModifiedBy>
  <cp:revision>26</cp:revision>
  <cp:lastPrinted>2023-09-15T19:41:19Z</cp:lastPrinted>
  <dcterms:created xsi:type="dcterms:W3CDTF">2023-07-13T13:17:52Z</dcterms:created>
  <dcterms:modified xsi:type="dcterms:W3CDTF">2023-09-15T22:42:45Z</dcterms:modified>
  <dc:language>en-US</dc:language>
</cp:coreProperties>
</file>