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8" r:id="rId2"/>
    <p:sldId id="256" r:id="rId3"/>
    <p:sldId id="259" r:id="rId4"/>
    <p:sldId id="271" r:id="rId5"/>
    <p:sldId id="285" r:id="rId6"/>
    <p:sldId id="286" r:id="rId7"/>
    <p:sldId id="287" r:id="rId8"/>
    <p:sldId id="288" r:id="rId9"/>
    <p:sldId id="309" r:id="rId10"/>
    <p:sldId id="310" r:id="rId11"/>
    <p:sldId id="296" r:id="rId12"/>
    <p:sldId id="297" r:id="rId13"/>
    <p:sldId id="298" r:id="rId14"/>
    <p:sldId id="299" r:id="rId15"/>
    <p:sldId id="311" r:id="rId16"/>
    <p:sldId id="312" r:id="rId17"/>
    <p:sldId id="313" r:id="rId18"/>
    <p:sldId id="314" r:id="rId19"/>
    <p:sldId id="315" r:id="rId20"/>
    <p:sldId id="27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3427"/>
    <a:srgbClr val="0000FF"/>
    <a:srgbClr val="1418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75875" autoAdjust="0"/>
  </p:normalViewPr>
  <p:slideViewPr>
    <p:cSldViewPr snapToGrid="0">
      <p:cViewPr varScale="1">
        <p:scale>
          <a:sx n="84" d="100"/>
          <a:sy n="84" d="100"/>
        </p:scale>
        <p:origin x="32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Kleine" userId="3f7291efc5e8002e" providerId="LiveId" clId="{B5D52116-5823-4148-B6B2-19D5A2B36EB7}"/>
    <pc:docChg chg="undo custSel addSld delSld">
      <pc:chgData name="Mark Kleine" userId="3f7291efc5e8002e" providerId="LiveId" clId="{B5D52116-5823-4148-B6B2-19D5A2B36EB7}" dt="2026-09-10T22:06:50.370" v="37" actId="47"/>
      <pc:docMkLst>
        <pc:docMk/>
      </pc:docMkLst>
      <pc:sldChg chg="add del">
        <pc:chgData name="Mark Kleine" userId="3f7291efc5e8002e" providerId="LiveId" clId="{B5D52116-5823-4148-B6B2-19D5A2B36EB7}" dt="2026-09-10T22:05:25.952" v="12" actId="47"/>
        <pc:sldMkLst>
          <pc:docMk/>
          <pc:sldMk cId="1960972367" sldId="274"/>
        </pc:sldMkLst>
      </pc:sldChg>
      <pc:sldChg chg="add del">
        <pc:chgData name="Mark Kleine" userId="3f7291efc5e8002e" providerId="LiveId" clId="{B5D52116-5823-4148-B6B2-19D5A2B36EB7}" dt="2026-09-10T22:05:25.952" v="12" actId="47"/>
        <pc:sldMkLst>
          <pc:docMk/>
          <pc:sldMk cId="2041248518" sldId="275"/>
        </pc:sldMkLst>
      </pc:sldChg>
      <pc:sldChg chg="add del">
        <pc:chgData name="Mark Kleine" userId="3f7291efc5e8002e" providerId="LiveId" clId="{B5D52116-5823-4148-B6B2-19D5A2B36EB7}" dt="2026-09-10T22:05:25.952" v="12" actId="47"/>
        <pc:sldMkLst>
          <pc:docMk/>
          <pc:sldMk cId="1314503947" sldId="276"/>
        </pc:sldMkLst>
      </pc:sldChg>
      <pc:sldChg chg="add del">
        <pc:chgData name="Mark Kleine" userId="3f7291efc5e8002e" providerId="LiveId" clId="{B5D52116-5823-4148-B6B2-19D5A2B36EB7}" dt="2026-09-10T22:05:25.952" v="12" actId="47"/>
        <pc:sldMkLst>
          <pc:docMk/>
          <pc:sldMk cId="2433789554" sldId="277"/>
        </pc:sldMkLst>
      </pc:sldChg>
      <pc:sldChg chg="add del">
        <pc:chgData name="Mark Kleine" userId="3f7291efc5e8002e" providerId="LiveId" clId="{B5D52116-5823-4148-B6B2-19D5A2B36EB7}" dt="2026-09-10T22:05:25.952" v="12" actId="47"/>
        <pc:sldMkLst>
          <pc:docMk/>
          <pc:sldMk cId="2608357600" sldId="278"/>
        </pc:sldMkLst>
      </pc:sldChg>
      <pc:sldChg chg="add del">
        <pc:chgData name="Mark Kleine" userId="3f7291efc5e8002e" providerId="LiveId" clId="{B5D52116-5823-4148-B6B2-19D5A2B36EB7}" dt="2026-09-10T22:05:25.952" v="12" actId="47"/>
        <pc:sldMkLst>
          <pc:docMk/>
          <pc:sldMk cId="3281606157" sldId="279"/>
        </pc:sldMkLst>
      </pc:sldChg>
      <pc:sldChg chg="add del">
        <pc:chgData name="Mark Kleine" userId="3f7291efc5e8002e" providerId="LiveId" clId="{B5D52116-5823-4148-B6B2-19D5A2B36EB7}" dt="2026-09-10T22:05:25.952" v="12" actId="47"/>
        <pc:sldMkLst>
          <pc:docMk/>
          <pc:sldMk cId="3722676489" sldId="280"/>
        </pc:sldMkLst>
      </pc:sldChg>
      <pc:sldChg chg="add del">
        <pc:chgData name="Mark Kleine" userId="3f7291efc5e8002e" providerId="LiveId" clId="{B5D52116-5823-4148-B6B2-19D5A2B36EB7}" dt="2026-09-10T22:05:25.952" v="12" actId="47"/>
        <pc:sldMkLst>
          <pc:docMk/>
          <pc:sldMk cId="2163873275" sldId="281"/>
        </pc:sldMkLst>
      </pc:sldChg>
      <pc:sldChg chg="add del">
        <pc:chgData name="Mark Kleine" userId="3f7291efc5e8002e" providerId="LiveId" clId="{B5D52116-5823-4148-B6B2-19D5A2B36EB7}" dt="2026-09-10T22:05:25.952" v="12" actId="47"/>
        <pc:sldMkLst>
          <pc:docMk/>
          <pc:sldMk cId="944594831" sldId="282"/>
        </pc:sldMkLst>
      </pc:sldChg>
      <pc:sldChg chg="add del">
        <pc:chgData name="Mark Kleine" userId="3f7291efc5e8002e" providerId="LiveId" clId="{B5D52116-5823-4148-B6B2-19D5A2B36EB7}" dt="2026-09-10T22:05:25.952" v="12" actId="47"/>
        <pc:sldMkLst>
          <pc:docMk/>
          <pc:sldMk cId="907008960" sldId="283"/>
        </pc:sldMkLst>
      </pc:sldChg>
      <pc:sldChg chg="add del">
        <pc:chgData name="Mark Kleine" userId="3f7291efc5e8002e" providerId="LiveId" clId="{B5D52116-5823-4148-B6B2-19D5A2B36EB7}" dt="2026-09-10T22:05:25.952" v="12" actId="47"/>
        <pc:sldMkLst>
          <pc:docMk/>
          <pc:sldMk cId="2451922794" sldId="284"/>
        </pc:sldMkLst>
      </pc:sldChg>
      <pc:sldChg chg="add del">
        <pc:chgData name="Mark Kleine" userId="3f7291efc5e8002e" providerId="LiveId" clId="{B5D52116-5823-4148-B6B2-19D5A2B36EB7}" dt="2026-09-10T22:06:04.749" v="18" actId="47"/>
        <pc:sldMkLst>
          <pc:docMk/>
          <pc:sldMk cId="4117132706" sldId="289"/>
        </pc:sldMkLst>
      </pc:sldChg>
      <pc:sldChg chg="add del">
        <pc:chgData name="Mark Kleine" userId="3f7291efc5e8002e" providerId="LiveId" clId="{B5D52116-5823-4148-B6B2-19D5A2B36EB7}" dt="2026-09-10T22:06:05.795" v="19" actId="47"/>
        <pc:sldMkLst>
          <pc:docMk/>
          <pc:sldMk cId="3963608130" sldId="290"/>
        </pc:sldMkLst>
      </pc:sldChg>
      <pc:sldChg chg="add del">
        <pc:chgData name="Mark Kleine" userId="3f7291efc5e8002e" providerId="LiveId" clId="{B5D52116-5823-4148-B6B2-19D5A2B36EB7}" dt="2026-09-10T22:05:48.348" v="15" actId="47"/>
        <pc:sldMkLst>
          <pc:docMk/>
          <pc:sldMk cId="1790774479" sldId="291"/>
        </pc:sldMkLst>
      </pc:sldChg>
      <pc:sldChg chg="add del">
        <pc:chgData name="Mark Kleine" userId="3f7291efc5e8002e" providerId="LiveId" clId="{B5D52116-5823-4148-B6B2-19D5A2B36EB7}" dt="2026-09-10T22:05:49.462" v="16" actId="47"/>
        <pc:sldMkLst>
          <pc:docMk/>
          <pc:sldMk cId="874949587" sldId="292"/>
        </pc:sldMkLst>
      </pc:sldChg>
      <pc:sldChg chg="add del">
        <pc:chgData name="Mark Kleine" userId="3f7291efc5e8002e" providerId="LiveId" clId="{B5D52116-5823-4148-B6B2-19D5A2B36EB7}" dt="2026-09-10T22:05:50.456" v="17" actId="47"/>
        <pc:sldMkLst>
          <pc:docMk/>
          <pc:sldMk cId="3059980278" sldId="294"/>
        </pc:sldMkLst>
      </pc:sldChg>
      <pc:sldChg chg="add del">
        <pc:chgData name="Mark Kleine" userId="3f7291efc5e8002e" providerId="LiveId" clId="{B5D52116-5823-4148-B6B2-19D5A2B36EB7}" dt="2026-09-10T22:06:14.048" v="24" actId="47"/>
        <pc:sldMkLst>
          <pc:docMk/>
          <pc:sldMk cId="803581359" sldId="299"/>
        </pc:sldMkLst>
      </pc:sldChg>
      <pc:sldChg chg="add del">
        <pc:chgData name="Mark Kleine" userId="3f7291efc5e8002e" providerId="LiveId" clId="{B5D52116-5823-4148-B6B2-19D5A2B36EB7}" dt="2026-09-10T22:06:06.467" v="20" actId="47"/>
        <pc:sldMkLst>
          <pc:docMk/>
          <pc:sldMk cId="1113516566" sldId="300"/>
        </pc:sldMkLst>
      </pc:sldChg>
      <pc:sldChg chg="add del">
        <pc:chgData name="Mark Kleine" userId="3f7291efc5e8002e" providerId="LiveId" clId="{B5D52116-5823-4148-B6B2-19D5A2B36EB7}" dt="2026-09-10T22:06:07.656" v="21" actId="47"/>
        <pc:sldMkLst>
          <pc:docMk/>
          <pc:sldMk cId="1148783564" sldId="301"/>
        </pc:sldMkLst>
      </pc:sldChg>
      <pc:sldChg chg="add del">
        <pc:chgData name="Mark Kleine" userId="3f7291efc5e8002e" providerId="LiveId" clId="{B5D52116-5823-4148-B6B2-19D5A2B36EB7}" dt="2026-09-10T22:06:16.982" v="26" actId="47"/>
        <pc:sldMkLst>
          <pc:docMk/>
          <pc:sldMk cId="2883586703" sldId="302"/>
        </pc:sldMkLst>
      </pc:sldChg>
      <pc:sldChg chg="add del">
        <pc:chgData name="Mark Kleine" userId="3f7291efc5e8002e" providerId="LiveId" clId="{B5D52116-5823-4148-B6B2-19D5A2B36EB7}" dt="2026-09-10T22:06:21.539" v="27" actId="47"/>
        <pc:sldMkLst>
          <pc:docMk/>
          <pc:sldMk cId="3940826883" sldId="303"/>
        </pc:sldMkLst>
      </pc:sldChg>
      <pc:sldChg chg="add del">
        <pc:chgData name="Mark Kleine" userId="3f7291efc5e8002e" providerId="LiveId" clId="{B5D52116-5823-4148-B6B2-19D5A2B36EB7}" dt="2026-09-10T22:06:22.259" v="28" actId="47"/>
        <pc:sldMkLst>
          <pc:docMk/>
          <pc:sldMk cId="3947738897" sldId="304"/>
        </pc:sldMkLst>
      </pc:sldChg>
      <pc:sldChg chg="add del">
        <pc:chgData name="Mark Kleine" userId="3f7291efc5e8002e" providerId="LiveId" clId="{B5D52116-5823-4148-B6B2-19D5A2B36EB7}" dt="2026-09-10T22:06:23.639" v="29" actId="47"/>
        <pc:sldMkLst>
          <pc:docMk/>
          <pc:sldMk cId="3552566060" sldId="305"/>
        </pc:sldMkLst>
      </pc:sldChg>
      <pc:sldChg chg="add del">
        <pc:chgData name="Mark Kleine" userId="3f7291efc5e8002e" providerId="LiveId" clId="{B5D52116-5823-4148-B6B2-19D5A2B36EB7}" dt="2026-09-10T22:06:25.261" v="30" actId="47"/>
        <pc:sldMkLst>
          <pc:docMk/>
          <pc:sldMk cId="3124682432" sldId="306"/>
        </pc:sldMkLst>
      </pc:sldChg>
      <pc:sldChg chg="add del">
        <pc:chgData name="Mark Kleine" userId="3f7291efc5e8002e" providerId="LiveId" clId="{B5D52116-5823-4148-B6B2-19D5A2B36EB7}" dt="2026-09-10T22:06:26.566" v="31" actId="47"/>
        <pc:sldMkLst>
          <pc:docMk/>
          <pc:sldMk cId="2377851785" sldId="307"/>
        </pc:sldMkLst>
      </pc:sldChg>
      <pc:sldChg chg="add del">
        <pc:chgData name="Mark Kleine" userId="3f7291efc5e8002e" providerId="LiveId" clId="{B5D52116-5823-4148-B6B2-19D5A2B36EB7}" dt="2026-09-10T22:06:31.739" v="32" actId="47"/>
        <pc:sldMkLst>
          <pc:docMk/>
          <pc:sldMk cId="612749724" sldId="308"/>
        </pc:sldMkLst>
      </pc:sldChg>
      <pc:sldChg chg="add del">
        <pc:chgData name="Mark Kleine" userId="3f7291efc5e8002e" providerId="LiveId" clId="{B5D52116-5823-4148-B6B2-19D5A2B36EB7}" dt="2026-09-10T22:06:39.262" v="34" actId="47"/>
        <pc:sldMkLst>
          <pc:docMk/>
          <pc:sldMk cId="3349099883" sldId="316"/>
        </pc:sldMkLst>
      </pc:sldChg>
      <pc:sldChg chg="add del">
        <pc:chgData name="Mark Kleine" userId="3f7291efc5e8002e" providerId="LiveId" clId="{B5D52116-5823-4148-B6B2-19D5A2B36EB7}" dt="2026-09-10T22:06:44.623" v="35" actId="47"/>
        <pc:sldMkLst>
          <pc:docMk/>
          <pc:sldMk cId="192286791" sldId="317"/>
        </pc:sldMkLst>
      </pc:sldChg>
      <pc:sldChg chg="add del">
        <pc:chgData name="Mark Kleine" userId="3f7291efc5e8002e" providerId="LiveId" clId="{B5D52116-5823-4148-B6B2-19D5A2B36EB7}" dt="2026-09-10T22:06:49.316" v="36" actId="47"/>
        <pc:sldMkLst>
          <pc:docMk/>
          <pc:sldMk cId="194311025" sldId="318"/>
        </pc:sldMkLst>
      </pc:sldChg>
      <pc:sldChg chg="add del">
        <pc:chgData name="Mark Kleine" userId="3f7291efc5e8002e" providerId="LiveId" clId="{B5D52116-5823-4148-B6B2-19D5A2B36EB7}" dt="2026-09-10T22:06:50.370" v="37" actId="47"/>
        <pc:sldMkLst>
          <pc:docMk/>
          <pc:sldMk cId="3037537310" sldId="319"/>
        </pc:sldMkLst>
      </pc:sldChg>
      <pc:sldChg chg="add del">
        <pc:chgData name="Mark Kleine" userId="3f7291efc5e8002e" providerId="LiveId" clId="{B5D52116-5823-4148-B6B2-19D5A2B36EB7}" dt="2026-09-10T22:06:35.472" v="33" actId="47"/>
        <pc:sldMkLst>
          <pc:docMk/>
          <pc:sldMk cId="0" sldId="32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4C6CC7-D267-4FFE-BAD7-8D461BDBF932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667D5-8A4F-42FA-B310-5066EF2D98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997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667D5-8A4F-42FA-B310-5066EF2D98E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766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D908A-F99F-92A1-DB37-7C9BB37D9A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4F7D20-FE8C-130D-B4E8-934A3A92F6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14183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31823F-C096-C28D-03ED-A2B1AEDC6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1AFDC8-28CB-4D03-6613-F60531F35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7ABF6E-E2A6-18D3-4DA3-3BCB2B0944EA}"/>
              </a:ext>
            </a:extLst>
          </p:cNvPr>
          <p:cNvSpPr txBox="1"/>
          <p:nvPr userDrawn="1"/>
        </p:nvSpPr>
        <p:spPr>
          <a:xfrm>
            <a:off x="11573301" y="6451886"/>
            <a:ext cx="61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8A9F430-D7DF-46CB-B55B-52E5ECADAC46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910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79AF1-542A-93B2-F187-99AF168CE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C7103-CF40-E179-7025-FBAA5CEAE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4183F"/>
                </a:solidFill>
              </a:defRPr>
            </a:lvl1pPr>
            <a:lvl2pPr>
              <a:defRPr>
                <a:solidFill>
                  <a:srgbClr val="14183F"/>
                </a:solidFill>
              </a:defRPr>
            </a:lvl2pPr>
            <a:lvl3pPr>
              <a:defRPr>
                <a:solidFill>
                  <a:srgbClr val="14183F"/>
                </a:solidFill>
              </a:defRPr>
            </a:lvl3pPr>
            <a:lvl4pPr>
              <a:defRPr>
                <a:solidFill>
                  <a:srgbClr val="14183F"/>
                </a:solidFill>
              </a:defRPr>
            </a:lvl4pPr>
            <a:lvl5pPr>
              <a:defRPr>
                <a:solidFill>
                  <a:srgbClr val="14183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F5C943-DBBB-FD21-F96E-FA3DCCAF2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587FD-2241-9FAE-0B83-C4F1A8CBE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CEC5FE-0722-C3D0-B527-DA85FE5C5639}"/>
              </a:ext>
            </a:extLst>
          </p:cNvPr>
          <p:cNvSpPr txBox="1"/>
          <p:nvPr userDrawn="1"/>
        </p:nvSpPr>
        <p:spPr>
          <a:xfrm>
            <a:off x="11573301" y="6451886"/>
            <a:ext cx="61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8A9F430-D7DF-46CB-B55B-52E5ECADAC46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635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E1E9B-71C3-2172-7BE6-3D4A32711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EDA0C-3D19-491A-DD54-858CD7D40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14183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F44DA1-140C-F634-633C-88E49932B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9B3EA-70B3-CCAC-AA9D-953C03013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543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445C3-CA18-8124-8150-2D2E865AB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BC03D-435A-DC33-A5E1-09E3616D62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4183F"/>
                </a:solidFill>
              </a:defRPr>
            </a:lvl1pPr>
            <a:lvl2pPr>
              <a:defRPr>
                <a:solidFill>
                  <a:srgbClr val="14183F"/>
                </a:solidFill>
              </a:defRPr>
            </a:lvl2pPr>
            <a:lvl3pPr>
              <a:defRPr>
                <a:solidFill>
                  <a:srgbClr val="14183F"/>
                </a:solidFill>
              </a:defRPr>
            </a:lvl3pPr>
            <a:lvl4pPr>
              <a:defRPr>
                <a:solidFill>
                  <a:srgbClr val="14183F"/>
                </a:solidFill>
              </a:defRPr>
            </a:lvl4pPr>
            <a:lvl5pPr>
              <a:defRPr>
                <a:solidFill>
                  <a:srgbClr val="14183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B42CFE-D21A-783C-3BEB-94C675449B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4183F"/>
                </a:solidFill>
              </a:defRPr>
            </a:lvl1pPr>
            <a:lvl2pPr>
              <a:defRPr>
                <a:solidFill>
                  <a:srgbClr val="14183F"/>
                </a:solidFill>
              </a:defRPr>
            </a:lvl2pPr>
            <a:lvl3pPr>
              <a:defRPr>
                <a:solidFill>
                  <a:srgbClr val="14183F"/>
                </a:solidFill>
              </a:defRPr>
            </a:lvl3pPr>
            <a:lvl4pPr>
              <a:defRPr>
                <a:solidFill>
                  <a:srgbClr val="14183F"/>
                </a:solidFill>
              </a:defRPr>
            </a:lvl4pPr>
            <a:lvl5pPr>
              <a:defRPr>
                <a:solidFill>
                  <a:srgbClr val="14183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ED426B-B642-4C33-5648-D168F31EF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3815B7-3C8B-E303-67BB-948EFC091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862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C7AD3-CAA0-991F-614D-21A4A0FA6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393C8E-FAAC-6B46-4500-BC55F355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4183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C2A257-9989-2611-44F0-53116FBDF7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rgbClr val="14183F"/>
                </a:solidFill>
              </a:defRPr>
            </a:lvl1pPr>
            <a:lvl2pPr>
              <a:defRPr>
                <a:solidFill>
                  <a:srgbClr val="14183F"/>
                </a:solidFill>
              </a:defRPr>
            </a:lvl2pPr>
            <a:lvl3pPr>
              <a:defRPr>
                <a:solidFill>
                  <a:srgbClr val="14183F"/>
                </a:solidFill>
              </a:defRPr>
            </a:lvl3pPr>
            <a:lvl4pPr>
              <a:defRPr>
                <a:solidFill>
                  <a:srgbClr val="14183F"/>
                </a:solidFill>
              </a:defRPr>
            </a:lvl4pPr>
            <a:lvl5pPr>
              <a:defRPr>
                <a:solidFill>
                  <a:srgbClr val="14183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448BA6-C96A-9BDA-AD20-07B61307D0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4183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CB2D08-C4C7-D389-1161-64D1109322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rgbClr val="14183F"/>
                </a:solidFill>
              </a:defRPr>
            </a:lvl1pPr>
            <a:lvl2pPr>
              <a:defRPr>
                <a:solidFill>
                  <a:srgbClr val="14183F"/>
                </a:solidFill>
              </a:defRPr>
            </a:lvl2pPr>
            <a:lvl3pPr>
              <a:defRPr>
                <a:solidFill>
                  <a:srgbClr val="14183F"/>
                </a:solidFill>
              </a:defRPr>
            </a:lvl3pPr>
            <a:lvl4pPr>
              <a:defRPr>
                <a:solidFill>
                  <a:srgbClr val="14183F"/>
                </a:solidFill>
              </a:defRPr>
            </a:lvl4pPr>
            <a:lvl5pPr>
              <a:defRPr>
                <a:solidFill>
                  <a:srgbClr val="14183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455890-A863-E416-979C-6B9B5308D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B9AD17-7E41-FF4A-325B-55DC8E6B4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180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B420D-8922-B51D-DBE7-56EF7E44F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9D6D68-27C7-044E-1826-8CEFBB537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3A62E1-0CF8-5C8F-6179-3D967C912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837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A90040-99EE-77B6-56FB-FF6C0325F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0A27A0-A5DE-1444-964F-6F6E5F5DC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818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3AB2C-A59F-9E22-D161-6C7AE3C2F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9947F-4F17-CE37-0E62-CB87BE223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rgbClr val="14183F"/>
                </a:solidFill>
              </a:defRPr>
            </a:lvl1pPr>
            <a:lvl2pPr>
              <a:defRPr sz="2800">
                <a:solidFill>
                  <a:srgbClr val="14183F"/>
                </a:solidFill>
              </a:defRPr>
            </a:lvl2pPr>
            <a:lvl3pPr>
              <a:defRPr sz="2400">
                <a:solidFill>
                  <a:srgbClr val="14183F"/>
                </a:solidFill>
              </a:defRPr>
            </a:lvl3pPr>
            <a:lvl4pPr>
              <a:defRPr sz="2000">
                <a:solidFill>
                  <a:srgbClr val="14183F"/>
                </a:solidFill>
              </a:defRPr>
            </a:lvl4pPr>
            <a:lvl5pPr>
              <a:defRPr sz="2000">
                <a:solidFill>
                  <a:srgbClr val="14183F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C3EDC-A3A2-E102-2C6E-54C8E29EE9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4183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289217-5582-CCDC-23C4-1C4ABA38D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9B361E-E229-FA91-A818-68EDF3A2B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276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46BC9-4125-4B75-2807-29AC49E37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111AFE-06C8-A261-C990-D1E2018AF1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rgbClr val="14183F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B7B23-EBEA-0118-54C7-662CC9D98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4183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C10F7E-E94B-DB96-4320-DAC3DFD5F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D2946-65F2-2F5F-FE4D-E13D69EC8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239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186D2-CD9F-4EF4-AFF4-04AC73ADF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B567E5-94ED-886F-C205-10FCA3A2CD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14183F"/>
                </a:solidFill>
              </a:defRPr>
            </a:lvl1pPr>
            <a:lvl2pPr>
              <a:defRPr>
                <a:solidFill>
                  <a:srgbClr val="14183F"/>
                </a:solidFill>
              </a:defRPr>
            </a:lvl2pPr>
            <a:lvl3pPr>
              <a:defRPr>
                <a:solidFill>
                  <a:srgbClr val="14183F"/>
                </a:solidFill>
              </a:defRPr>
            </a:lvl3pPr>
            <a:lvl4pPr>
              <a:defRPr>
                <a:solidFill>
                  <a:srgbClr val="14183F"/>
                </a:solidFill>
              </a:defRPr>
            </a:lvl4pPr>
            <a:lvl5pPr>
              <a:defRPr>
                <a:solidFill>
                  <a:srgbClr val="14183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227D6-FCC8-17DE-2977-C13559959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BF339B-EB9A-35B1-26DA-597B391CD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479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565083-3231-6214-C4C8-CEDC5EB055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5CA91D-74EA-865B-1257-F44BA2D0D7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rgbClr val="14183F"/>
                </a:solidFill>
              </a:defRPr>
            </a:lvl1pPr>
            <a:lvl2pPr>
              <a:defRPr>
                <a:solidFill>
                  <a:srgbClr val="14183F"/>
                </a:solidFill>
              </a:defRPr>
            </a:lvl2pPr>
            <a:lvl3pPr>
              <a:defRPr>
                <a:solidFill>
                  <a:srgbClr val="14183F"/>
                </a:solidFill>
              </a:defRPr>
            </a:lvl3pPr>
            <a:lvl4pPr>
              <a:defRPr>
                <a:solidFill>
                  <a:srgbClr val="14183F"/>
                </a:solidFill>
              </a:defRPr>
            </a:lvl4pPr>
            <a:lvl5pPr>
              <a:defRPr>
                <a:solidFill>
                  <a:srgbClr val="14183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5F9D1-C38A-B7E2-F77F-B4DB20586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89572F-A2C6-5759-D062-9775F736F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127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E7459F-4FBD-1F78-ACFE-BEDED75A0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4E700-112F-76F8-3728-54A5309BE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D6E0DF-C066-0E37-7923-86890DB63E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0F2EC-27EC-4AD1-8606-6AB05A520281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03063-564A-5086-18A1-8A148C3CDE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E6A116-5919-EBBB-ECBC-AD8F60974047}"/>
              </a:ext>
            </a:extLst>
          </p:cNvPr>
          <p:cNvSpPr txBox="1"/>
          <p:nvPr userDrawn="1"/>
        </p:nvSpPr>
        <p:spPr>
          <a:xfrm>
            <a:off x="11573301" y="6451886"/>
            <a:ext cx="61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8A9F430-D7DF-46CB-B55B-52E5ECADAC46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4C46408-644A-5A7C-EF1B-835D5DC65FE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915" y="0"/>
            <a:ext cx="1985085" cy="99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69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4183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4183F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4183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4183F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4183F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4183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3C5A2C7-B21D-793F-B110-AFE4CDFE80FC}"/>
              </a:ext>
            </a:extLst>
          </p:cNvPr>
          <p:cNvGrpSpPr/>
          <p:nvPr/>
        </p:nvGrpSpPr>
        <p:grpSpPr>
          <a:xfrm>
            <a:off x="108700" y="4198738"/>
            <a:ext cx="12083300" cy="2659262"/>
            <a:chOff x="108700" y="4198738"/>
            <a:chExt cx="12083300" cy="265926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5209F51-8AA7-959C-9B8D-71A9F2C60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8057" y="4593806"/>
              <a:ext cx="4513943" cy="226419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C667905-C595-49A3-896F-04FF79C3BAB0}"/>
                </a:ext>
              </a:extLst>
            </p:cNvPr>
            <p:cNvSpPr txBox="1"/>
            <p:nvPr/>
          </p:nvSpPr>
          <p:spPr>
            <a:xfrm>
              <a:off x="108700" y="4198738"/>
              <a:ext cx="6756557" cy="2400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Franklin Gothic Heavy" panose="020B0903020102020204" pitchFamily="34" charset="0"/>
                </a:rPr>
                <a:t>Amateur Radio Technician Exam Preparation Course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1BB148A9-28DD-26BA-6274-AB41BCAF97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21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2403BF-753D-F977-1983-62E30BF824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122363"/>
            <a:ext cx="9144000" cy="2387600"/>
          </a:xfrm>
        </p:spPr>
        <p:txBody>
          <a:bodyPr/>
          <a:lstStyle/>
          <a:p>
            <a:r>
              <a:rPr lang="en-US" dirty="0">
                <a:latin typeface="+mn-lt"/>
              </a:rPr>
              <a:t>Amateur Radio Technician Exam Prep Course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C43F1CD-C783-939B-9835-B6B2178A7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9091" y="3671311"/>
            <a:ext cx="9144000" cy="983817"/>
          </a:xfrm>
        </p:spPr>
        <p:txBody>
          <a:bodyPr/>
          <a:lstStyle/>
          <a:p>
            <a:r>
              <a:rPr lang="en-US" dirty="0">
                <a:solidFill>
                  <a:srgbClr val="DA3427"/>
                </a:solidFill>
              </a:rPr>
              <a:t>Module 2</a:t>
            </a:r>
          </a:p>
          <a:p>
            <a:r>
              <a:rPr lang="en-US" dirty="0"/>
              <a:t>Radio and Signals Fundamentals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12787A-9270-7AD8-56DA-C350353F639D}"/>
              </a:ext>
            </a:extLst>
          </p:cNvPr>
          <p:cNvSpPr txBox="1"/>
          <p:nvPr/>
        </p:nvSpPr>
        <p:spPr>
          <a:xfrm>
            <a:off x="3906983" y="4747203"/>
            <a:ext cx="62761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2763"/>
            <a:r>
              <a:rPr lang="en-US" sz="2000" dirty="0"/>
              <a:t>2.1	Radio Signals and Waves</a:t>
            </a:r>
          </a:p>
          <a:p>
            <a:pPr defTabSz="512763"/>
            <a:r>
              <a:rPr lang="en-US" sz="2000" dirty="0"/>
              <a:t>2.2	Radio Equipment Basics</a:t>
            </a:r>
          </a:p>
        </p:txBody>
      </p:sp>
    </p:spTree>
    <p:extLst>
      <p:ext uri="{BB962C8B-B14F-4D97-AF65-F5344CB8AC3E}">
        <p14:creationId xmlns:p14="http://schemas.microsoft.com/office/powerpoint/2010/main" val="3680768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C07CC-42E9-3050-0793-2A962DBF1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Metric Prefixes – The Language of Radio</a:t>
            </a:r>
            <a:br>
              <a:rPr lang="en-US" sz="4000" dirty="0"/>
            </a:br>
            <a:r>
              <a:rPr lang="en-US" sz="4000" dirty="0"/>
              <a:t>		(see Table 2.1)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27103A-6126-B352-B819-6E4F7513D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8025"/>
            <a:ext cx="10515600" cy="4351338"/>
          </a:xfrm>
        </p:spPr>
        <p:txBody>
          <a:bodyPr/>
          <a:lstStyle/>
          <a:p>
            <a:r>
              <a:rPr lang="en-US" dirty="0"/>
              <a:t>Metric system used because numbers cover large range of values</a:t>
            </a:r>
          </a:p>
          <a:p>
            <a:r>
              <a:rPr lang="en-US" dirty="0"/>
              <a:t>Most common prefixes in radio …</a:t>
            </a:r>
          </a:p>
          <a:p>
            <a:pPr lvl="1"/>
            <a:r>
              <a:rPr lang="en-US" dirty="0"/>
              <a:t>Pico (p), 0.000000000001, 10</a:t>
            </a:r>
            <a:r>
              <a:rPr lang="en-US" baseline="30000" dirty="0"/>
              <a:t>-12</a:t>
            </a:r>
            <a:endParaRPr lang="en-US" dirty="0"/>
          </a:p>
          <a:p>
            <a:pPr lvl="1"/>
            <a:r>
              <a:rPr lang="en-US" dirty="0"/>
              <a:t>Nano (n), 0.000000001, 10</a:t>
            </a:r>
            <a:r>
              <a:rPr lang="en-US" baseline="30000" dirty="0"/>
              <a:t>-9</a:t>
            </a:r>
          </a:p>
          <a:p>
            <a:pPr lvl="1"/>
            <a:r>
              <a:rPr lang="en-US" dirty="0"/>
              <a:t>Milli (m), 0.001, 10</a:t>
            </a:r>
            <a:r>
              <a:rPr lang="en-US" baseline="30000" dirty="0"/>
              <a:t>-3</a:t>
            </a:r>
          </a:p>
          <a:p>
            <a:pPr lvl="1"/>
            <a:r>
              <a:rPr lang="en-US" dirty="0"/>
              <a:t>Centi (c), 0.01, 10</a:t>
            </a:r>
            <a:r>
              <a:rPr lang="en-US" baseline="30000" dirty="0"/>
              <a:t>-2</a:t>
            </a:r>
          </a:p>
          <a:p>
            <a:pPr lvl="1"/>
            <a:r>
              <a:rPr lang="en-US" dirty="0"/>
              <a:t>Kilo (k), 1000, 10</a:t>
            </a:r>
            <a:r>
              <a:rPr lang="en-US" baseline="30000" dirty="0"/>
              <a:t>3</a:t>
            </a:r>
          </a:p>
          <a:p>
            <a:pPr lvl="1"/>
            <a:r>
              <a:rPr lang="en-US" dirty="0"/>
              <a:t>Mega (</a:t>
            </a:r>
            <a:r>
              <a:rPr lang="en-US" b="1" dirty="0">
                <a:solidFill>
                  <a:srgbClr val="DA3427"/>
                </a:solidFill>
              </a:rPr>
              <a:t>M</a:t>
            </a:r>
            <a:r>
              <a:rPr lang="en-US" dirty="0"/>
              <a:t>), 1000000, 10</a:t>
            </a:r>
            <a:r>
              <a:rPr lang="en-US" baseline="30000" dirty="0"/>
              <a:t>6</a:t>
            </a:r>
          </a:p>
          <a:p>
            <a:pPr lvl="1"/>
            <a:r>
              <a:rPr lang="en-US" dirty="0"/>
              <a:t>Giga (</a:t>
            </a:r>
            <a:r>
              <a:rPr lang="en-US" b="1" dirty="0">
                <a:solidFill>
                  <a:srgbClr val="DA3427"/>
                </a:solidFill>
              </a:rPr>
              <a:t>G</a:t>
            </a:r>
            <a:r>
              <a:rPr lang="en-US" dirty="0"/>
              <a:t>), 1000000000, 10</a:t>
            </a:r>
            <a:r>
              <a:rPr lang="en-US" baseline="30000" dirty="0"/>
              <a:t>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569FE6-59AC-E3FF-3417-A3931C463E84}"/>
              </a:ext>
            </a:extLst>
          </p:cNvPr>
          <p:cNvSpPr txBox="1"/>
          <p:nvPr/>
        </p:nvSpPr>
        <p:spPr>
          <a:xfrm>
            <a:off x="6582642" y="5345966"/>
            <a:ext cx="4591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DA3427"/>
                </a:solidFill>
              </a:rPr>
              <a:t>NOTE: </a:t>
            </a:r>
            <a:r>
              <a:rPr lang="en-US" sz="2400" b="1" i="1" dirty="0">
                <a:solidFill>
                  <a:srgbClr val="DA3427"/>
                </a:solidFill>
              </a:rPr>
              <a:t>M</a:t>
            </a:r>
            <a:r>
              <a:rPr lang="en-US" sz="2400" i="1" dirty="0">
                <a:solidFill>
                  <a:srgbClr val="DA3427"/>
                </a:solidFill>
              </a:rPr>
              <a:t>ega and </a:t>
            </a:r>
            <a:r>
              <a:rPr lang="en-US" sz="2400" b="1" i="1" dirty="0">
                <a:solidFill>
                  <a:srgbClr val="DA3427"/>
                </a:solidFill>
              </a:rPr>
              <a:t>G</a:t>
            </a:r>
            <a:r>
              <a:rPr lang="en-US" sz="2400" i="1" dirty="0">
                <a:solidFill>
                  <a:srgbClr val="DA3427"/>
                </a:solidFill>
              </a:rPr>
              <a:t>iga use capital letters in the abbreviation.</a:t>
            </a:r>
          </a:p>
        </p:txBody>
      </p:sp>
    </p:spTree>
    <p:extLst>
      <p:ext uri="{BB962C8B-B14F-4D97-AF65-F5344CB8AC3E}">
        <p14:creationId xmlns:p14="http://schemas.microsoft.com/office/powerpoint/2010/main" val="130118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D361A-7EC9-A083-FFA8-9BA508FB6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182" y="365125"/>
            <a:ext cx="10799618" cy="854075"/>
          </a:xfrm>
        </p:spPr>
        <p:txBody>
          <a:bodyPr>
            <a:normAutofit/>
          </a:bodyPr>
          <a:lstStyle/>
          <a:p>
            <a:r>
              <a:rPr lang="en-US" sz="3300" b="1" dirty="0"/>
              <a:t>Table 2.1: International System of Units (SI) — Metric Units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E894555-8691-C43A-5D44-CDDEB07C3D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8232828"/>
              </p:ext>
            </p:extLst>
          </p:nvPr>
        </p:nvGraphicFramePr>
        <p:xfrm>
          <a:off x="658092" y="1219200"/>
          <a:ext cx="7405254" cy="534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8838">
                  <a:extLst>
                    <a:ext uri="{9D8B030D-6E8A-4147-A177-3AD203B41FA5}">
                      <a16:colId xmlns:a16="http://schemas.microsoft.com/office/drawing/2014/main" val="3700202108"/>
                    </a:ext>
                  </a:extLst>
                </a:gridCol>
                <a:gridCol w="1118862">
                  <a:extLst>
                    <a:ext uri="{9D8B030D-6E8A-4147-A177-3AD203B41FA5}">
                      <a16:colId xmlns:a16="http://schemas.microsoft.com/office/drawing/2014/main" val="1300098127"/>
                    </a:ext>
                  </a:extLst>
                </a:gridCol>
                <a:gridCol w="5137554">
                  <a:extLst>
                    <a:ext uri="{9D8B030D-6E8A-4147-A177-3AD203B41FA5}">
                      <a16:colId xmlns:a16="http://schemas.microsoft.com/office/drawing/2014/main" val="2440513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100" dirty="0"/>
                        <a:t>PREFIX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MULTIPLICATION FACTOR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88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/>
                        <a:t>Tera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10</a:t>
                      </a:r>
                      <a:r>
                        <a:rPr lang="en-US" sz="2100" baseline="30000" dirty="0"/>
                        <a:t>12</a:t>
                      </a:r>
                      <a:r>
                        <a:rPr lang="en-US" sz="2100" dirty="0"/>
                        <a:t> = 1,000,000,000,000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19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/>
                        <a:t>Giga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10</a:t>
                      </a:r>
                      <a:r>
                        <a:rPr lang="en-US" sz="2100" baseline="30000" dirty="0"/>
                        <a:t>9</a:t>
                      </a:r>
                      <a:r>
                        <a:rPr lang="en-US" sz="2100" dirty="0"/>
                        <a:t> = 1,000,000,000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34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/>
                        <a:t>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10</a:t>
                      </a:r>
                      <a:r>
                        <a:rPr lang="en-US" sz="2100" baseline="30000" dirty="0"/>
                        <a:t>6</a:t>
                      </a:r>
                      <a:r>
                        <a:rPr lang="en-US" sz="2100" dirty="0"/>
                        <a:t> = 1,000,000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912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/>
                        <a:t>Kilo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10</a:t>
                      </a:r>
                      <a:r>
                        <a:rPr lang="en-US" sz="2100" baseline="30000" dirty="0"/>
                        <a:t>3</a:t>
                      </a:r>
                      <a:r>
                        <a:rPr lang="en-US" sz="2100" dirty="0"/>
                        <a:t> = 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816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/>
                        <a:t>Hecto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10</a:t>
                      </a:r>
                      <a:r>
                        <a:rPr lang="en-US" sz="2100" baseline="30000" dirty="0"/>
                        <a:t>2</a:t>
                      </a:r>
                      <a:r>
                        <a:rPr lang="en-US" sz="2100" dirty="0"/>
                        <a:t> = 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476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/>
                        <a:t>Deca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10</a:t>
                      </a:r>
                      <a:r>
                        <a:rPr lang="en-US" sz="2100" baseline="30000" dirty="0"/>
                        <a:t>1</a:t>
                      </a:r>
                      <a:r>
                        <a:rPr lang="en-US" sz="2100" dirty="0"/>
                        <a:t> = 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055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/>
                        <a:t>Deci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10</a:t>
                      </a:r>
                      <a:r>
                        <a:rPr lang="en-US" sz="2100" baseline="30000" dirty="0"/>
                        <a:t>-1</a:t>
                      </a:r>
                      <a:r>
                        <a:rPr lang="en-US" sz="2100" dirty="0"/>
                        <a:t> = 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519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/>
                        <a:t>Centi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10</a:t>
                      </a:r>
                      <a:r>
                        <a:rPr lang="en-US" sz="2100" baseline="30000" dirty="0"/>
                        <a:t>-2</a:t>
                      </a:r>
                      <a:r>
                        <a:rPr lang="en-US" sz="2100" dirty="0"/>
                        <a:t> = 0.01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718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/>
                        <a:t>Milli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10</a:t>
                      </a:r>
                      <a:r>
                        <a:rPr lang="en-US" sz="2100" baseline="30000" dirty="0"/>
                        <a:t>-3</a:t>
                      </a:r>
                      <a:r>
                        <a:rPr lang="en-US" sz="2100" dirty="0"/>
                        <a:t> = 0.001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966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/>
                        <a:t>Micro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10</a:t>
                      </a:r>
                      <a:r>
                        <a:rPr lang="en-US" sz="2100" baseline="30000" dirty="0"/>
                        <a:t>-6</a:t>
                      </a:r>
                      <a:r>
                        <a:rPr lang="en-US" sz="2100" dirty="0"/>
                        <a:t> = 0.000001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205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/>
                        <a:t>Nano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10</a:t>
                      </a:r>
                      <a:r>
                        <a:rPr lang="en-US" sz="2100" baseline="30000" dirty="0"/>
                        <a:t>-9</a:t>
                      </a:r>
                      <a:r>
                        <a:rPr lang="en-US" sz="2100" dirty="0"/>
                        <a:t> = 0.000000001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271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/>
                        <a:t>Pico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10</a:t>
                      </a:r>
                      <a:r>
                        <a:rPr lang="en-US" sz="2100" baseline="30000" dirty="0"/>
                        <a:t>-12</a:t>
                      </a:r>
                      <a:r>
                        <a:rPr lang="en-US" sz="2100" dirty="0"/>
                        <a:t> = 0.000000000001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95766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2D48CB6-0856-2C4D-EA02-25A20319A810}"/>
              </a:ext>
            </a:extLst>
          </p:cNvPr>
          <p:cNvGrpSpPr/>
          <p:nvPr/>
        </p:nvGrpSpPr>
        <p:grpSpPr>
          <a:xfrm>
            <a:off x="8922327" y="1662545"/>
            <a:ext cx="3006437" cy="3810000"/>
            <a:chOff x="8922327" y="1662545"/>
            <a:chExt cx="3006437" cy="3810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359DB348-74E9-2EE0-53A5-64AD05A62AA2}"/>
                    </a:ext>
                  </a:extLst>
                </p:cNvPr>
                <p:cNvSpPr txBox="1"/>
                <p:nvPr/>
              </p:nvSpPr>
              <p:spPr>
                <a:xfrm>
                  <a:off x="9381566" y="2604658"/>
                  <a:ext cx="714876" cy="4062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b/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bSup>
                      </m:oMath>
                    </m:oMathPara>
                  </a14:m>
                  <a:endParaRPr lang="en-US" sz="2400" i="1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359DB348-74E9-2EE0-53A5-64AD05A62AA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81566" y="2604658"/>
                  <a:ext cx="714876" cy="40626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C81845E-BB6C-0B38-A952-8FA1BE375DEF}"/>
                </a:ext>
              </a:extLst>
            </p:cNvPr>
            <p:cNvSpPr txBox="1"/>
            <p:nvPr/>
          </p:nvSpPr>
          <p:spPr>
            <a:xfrm>
              <a:off x="10124152" y="2576948"/>
              <a:ext cx="5781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/>
                <a:t>=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86F44FB6-A869-62B2-26B1-425574BF26EC}"/>
                    </a:ext>
                  </a:extLst>
                </p:cNvPr>
                <p:cNvSpPr txBox="1"/>
                <p:nvPr/>
              </p:nvSpPr>
              <p:spPr>
                <a:xfrm>
                  <a:off x="10605197" y="2344769"/>
                  <a:ext cx="408766" cy="6938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den>
                        </m:f>
                      </m:oMath>
                    </m:oMathPara>
                  </a14:m>
                  <a:endParaRPr lang="en-US" sz="2400" i="1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86F44FB6-A869-62B2-26B1-425574BF26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05197" y="2344769"/>
                  <a:ext cx="408766" cy="69384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DABEFD57-4F6D-5499-6174-C20B910ED0EA}"/>
                    </a:ext>
                  </a:extLst>
                </p:cNvPr>
                <p:cNvSpPr txBox="1"/>
                <p:nvPr/>
              </p:nvSpPr>
              <p:spPr>
                <a:xfrm>
                  <a:off x="9381566" y="3627666"/>
                  <a:ext cx="714876" cy="4062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b/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</m:sup>
                        </m:sSubSup>
                      </m:oMath>
                    </m:oMathPara>
                  </a14:m>
                  <a:endParaRPr lang="en-US" sz="2400" i="1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DABEFD57-4F6D-5499-6174-C20B910ED0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81566" y="3627666"/>
                  <a:ext cx="714876" cy="4062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0A4DBCD-2302-5140-DCE5-B84E494BBC01}"/>
                </a:ext>
              </a:extLst>
            </p:cNvPr>
            <p:cNvSpPr txBox="1"/>
            <p:nvPr/>
          </p:nvSpPr>
          <p:spPr>
            <a:xfrm>
              <a:off x="10124152" y="3599956"/>
              <a:ext cx="5781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/>
                <a:t>=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C653A7FE-0005-0823-6CED-A6859FE23EB7}"/>
                    </a:ext>
                  </a:extLst>
                </p:cNvPr>
                <p:cNvSpPr txBox="1"/>
                <p:nvPr/>
              </p:nvSpPr>
              <p:spPr>
                <a:xfrm>
                  <a:off x="10605197" y="3367777"/>
                  <a:ext cx="578685" cy="6938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100</m:t>
                            </m:r>
                          </m:den>
                        </m:f>
                      </m:oMath>
                    </m:oMathPara>
                  </a14:m>
                  <a:endParaRPr lang="en-US" sz="2400" i="1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C653A7FE-0005-0823-6CED-A6859FE23EB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05197" y="3367777"/>
                  <a:ext cx="578685" cy="69384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7A5B5F64-5276-3B0A-0EE7-20EF5D21F0B9}"/>
                    </a:ext>
                  </a:extLst>
                </p:cNvPr>
                <p:cNvSpPr txBox="1"/>
                <p:nvPr/>
              </p:nvSpPr>
              <p:spPr>
                <a:xfrm>
                  <a:off x="9381566" y="4622944"/>
                  <a:ext cx="714876" cy="4088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b/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sup>
                        </m:sSubSup>
                      </m:oMath>
                    </m:oMathPara>
                  </a14:m>
                  <a:endParaRPr lang="en-US" sz="2400" i="1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7A5B5F64-5276-3B0A-0EE7-20EF5D21F0B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81566" y="4622944"/>
                  <a:ext cx="714876" cy="40889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B436B69-A844-D964-00BD-614B07B20B0C}"/>
                </a:ext>
              </a:extLst>
            </p:cNvPr>
            <p:cNvSpPr txBox="1"/>
            <p:nvPr/>
          </p:nvSpPr>
          <p:spPr>
            <a:xfrm>
              <a:off x="10124152" y="4595234"/>
              <a:ext cx="5781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/>
                <a:t>=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211288E-B133-E95F-EC0A-DD22BF2FAEC1}"/>
                    </a:ext>
                  </a:extLst>
                </p:cNvPr>
                <p:cNvSpPr txBox="1"/>
                <p:nvPr/>
              </p:nvSpPr>
              <p:spPr>
                <a:xfrm>
                  <a:off x="10605197" y="4363055"/>
                  <a:ext cx="748603" cy="6938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1000</m:t>
                            </m:r>
                          </m:den>
                        </m:f>
                      </m:oMath>
                    </m:oMathPara>
                  </a14:m>
                  <a:endParaRPr lang="en-US" sz="2400" i="1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211288E-B133-E95F-EC0A-DD22BF2FAE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05197" y="4363055"/>
                  <a:ext cx="748603" cy="69384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1371C74-9685-63E0-75F5-5FE5AB987F76}"/>
                </a:ext>
              </a:extLst>
            </p:cNvPr>
            <p:cNvSpPr txBox="1"/>
            <p:nvPr/>
          </p:nvSpPr>
          <p:spPr>
            <a:xfrm>
              <a:off x="9797799" y="1813849"/>
              <a:ext cx="16147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i="1" dirty="0"/>
                <a:t>NOTE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56D0CF3-5C96-1A69-F28B-E5664E8E60D5}"/>
                </a:ext>
              </a:extLst>
            </p:cNvPr>
            <p:cNvSpPr/>
            <p:nvPr/>
          </p:nvSpPr>
          <p:spPr>
            <a:xfrm>
              <a:off x="8922327" y="1662545"/>
              <a:ext cx="3006437" cy="381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  <a:alpha val="3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11139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65B9-78DD-6982-61D9-B5524A13C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Frequency (See Fig 2.1)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5882B-AC33-F3A3-B89C-517AA9B2F0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Radio waves continually vary in strength or amplitude</a:t>
            </a:r>
          </a:p>
          <a:p>
            <a:r>
              <a:rPr lang="en-US" dirty="0"/>
              <a:t>This continual change is called </a:t>
            </a:r>
            <a:r>
              <a:rPr lang="en-US" i="1" dirty="0">
                <a:solidFill>
                  <a:srgbClr val="DA3427"/>
                </a:solidFill>
              </a:rPr>
              <a:t>oscillating</a:t>
            </a:r>
          </a:p>
          <a:p>
            <a:r>
              <a:rPr lang="en-US" dirty="0"/>
              <a:t>Each complete up-and-down sequence is called a </a:t>
            </a:r>
            <a:r>
              <a:rPr lang="en-US" i="1" dirty="0">
                <a:solidFill>
                  <a:srgbClr val="DA3427"/>
                </a:solidFill>
              </a:rPr>
              <a:t>cycle</a:t>
            </a:r>
          </a:p>
          <a:p>
            <a:pPr>
              <a:buClr>
                <a:schemeClr val="tx1"/>
              </a:buClr>
            </a:pPr>
            <a:r>
              <a:rPr lang="en-US" i="1" dirty="0">
                <a:solidFill>
                  <a:srgbClr val="DA3427"/>
                </a:solidFill>
              </a:rPr>
              <a:t>Frequency</a:t>
            </a:r>
            <a:r>
              <a:rPr lang="en-US" dirty="0"/>
              <a:t> (f) is the number of cycles/second (measured in Hertz, Hz)</a:t>
            </a:r>
          </a:p>
          <a:p>
            <a:pPr>
              <a:buClr>
                <a:schemeClr val="tx1"/>
              </a:buClr>
            </a:pPr>
            <a:r>
              <a:rPr lang="en-US" dirty="0"/>
              <a:t>The </a:t>
            </a:r>
            <a:r>
              <a:rPr lang="en-US" i="1" dirty="0">
                <a:solidFill>
                  <a:srgbClr val="DA3427"/>
                </a:solidFill>
              </a:rPr>
              <a:t>period</a:t>
            </a:r>
            <a:r>
              <a:rPr lang="en-US" dirty="0"/>
              <a:t> of the cycle (T) is its duration</a:t>
            </a:r>
          </a:p>
          <a:p>
            <a:pPr>
              <a:buClr>
                <a:schemeClr val="tx1"/>
              </a:buClr>
            </a:pPr>
            <a:r>
              <a:rPr lang="en-US" dirty="0"/>
              <a:t>A </a:t>
            </a:r>
            <a:r>
              <a:rPr lang="en-US" i="1" dirty="0">
                <a:solidFill>
                  <a:srgbClr val="DA3427"/>
                </a:solidFill>
              </a:rPr>
              <a:t>harmonic</a:t>
            </a:r>
            <a:r>
              <a:rPr lang="en-US" dirty="0"/>
              <a:t> is a signal with a frequency that is some multiple (×2, ×3, ×4 and so on) of a fundamental frequency</a:t>
            </a:r>
          </a:p>
        </p:txBody>
      </p:sp>
    </p:spTree>
    <p:extLst>
      <p:ext uri="{BB962C8B-B14F-4D97-AF65-F5344CB8AC3E}">
        <p14:creationId xmlns:p14="http://schemas.microsoft.com/office/powerpoint/2010/main" val="2718184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DE060-A1E3-6215-9837-851FE4E28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964" y="185016"/>
            <a:ext cx="5902036" cy="1588366"/>
          </a:xfrm>
        </p:spPr>
        <p:txBody>
          <a:bodyPr>
            <a:noAutofit/>
          </a:bodyPr>
          <a:lstStyle/>
          <a:p>
            <a:r>
              <a:rPr lang="en-US" sz="3000" b="1" dirty="0"/>
              <a:t>Figure 2.1</a:t>
            </a:r>
            <a:r>
              <a:rPr lang="en-US" sz="3000" dirty="0"/>
              <a:t>: The frequency of a signal and its period are reciprocals. Higher frequency means shorter period and vice-versa.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9F5D3A-CA42-2B6B-E1D8-AF81DF646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375243"/>
            <a:ext cx="5352968" cy="6385776"/>
          </a:xfrm>
          <a:prstGeom prst="rect">
            <a:avLst/>
          </a:prstGeom>
        </p:spPr>
      </p:pic>
      <p:sp>
        <p:nvSpPr>
          <p:cNvPr id="5" name="TextBox 11">
            <a:extLst>
              <a:ext uri="{FF2B5EF4-FFF2-40B4-BE49-F238E27FC236}">
                <a16:creationId xmlns:a16="http://schemas.microsoft.com/office/drawing/2014/main" id="{782A715C-0FC5-02E5-3F2C-C3FA58EA6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618" y="3283527"/>
            <a:ext cx="4354451" cy="298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ts val="3600"/>
              </a:spcBef>
              <a:buSzPct val="171000"/>
              <a:buFont typeface="Gill Sans" pitchFamily="1" charset="0"/>
              <a:buChar char="•"/>
              <a:defRPr sz="3400">
                <a:solidFill>
                  <a:schemeClr val="tx1"/>
                </a:solidFill>
                <a:latin typeface="Gill Sans" pitchFamily="1" charset="0"/>
                <a:ea typeface="ヒラギノ角ゴ ProN W3" pitchFamily="1" charset="-128"/>
                <a:sym typeface="Gill Sans" pitchFamily="1" charset="0"/>
              </a:defRPr>
            </a:lvl1pPr>
            <a:lvl2pPr marL="37931725" indent="-37474525">
              <a:spcBef>
                <a:spcPts val="3600"/>
              </a:spcBef>
              <a:buSzPct val="171000"/>
              <a:buFont typeface="Gill Sans" pitchFamily="1" charset="0"/>
              <a:buChar char="•"/>
              <a:defRPr sz="3400">
                <a:solidFill>
                  <a:schemeClr val="tx1"/>
                </a:solidFill>
                <a:latin typeface="Gill Sans" pitchFamily="1" charset="0"/>
                <a:ea typeface="ヒラギノ角ゴ ProN W3" pitchFamily="1" charset="-128"/>
                <a:sym typeface="Gill Sans" pitchFamily="1" charset="0"/>
              </a:defRPr>
            </a:lvl2pPr>
            <a:lvl3pPr marL="1955800" indent="-800100">
              <a:spcBef>
                <a:spcPts val="3600"/>
              </a:spcBef>
              <a:buSzPct val="171000"/>
              <a:buFont typeface="Gill Sans" pitchFamily="1" charset="0"/>
              <a:buChar char="•"/>
              <a:defRPr sz="3400">
                <a:solidFill>
                  <a:schemeClr val="tx1"/>
                </a:solidFill>
                <a:latin typeface="Gill Sans" pitchFamily="1" charset="0"/>
                <a:ea typeface="ヒラギノ角ゴ ProN W3" pitchFamily="1" charset="-128"/>
                <a:sym typeface="Gill Sans" pitchFamily="1" charset="0"/>
              </a:defRPr>
            </a:lvl3pPr>
            <a:lvl4pPr marL="2400300" indent="-800100">
              <a:spcBef>
                <a:spcPts val="3600"/>
              </a:spcBef>
              <a:buSzPct val="171000"/>
              <a:buFont typeface="Gill Sans" pitchFamily="1" charset="0"/>
              <a:buChar char="•"/>
              <a:defRPr sz="3400">
                <a:solidFill>
                  <a:schemeClr val="tx1"/>
                </a:solidFill>
                <a:latin typeface="Gill Sans" pitchFamily="1" charset="0"/>
                <a:ea typeface="ヒラギノ角ゴ ProN W3" pitchFamily="1" charset="-128"/>
                <a:sym typeface="Gill Sans" pitchFamily="1" charset="0"/>
              </a:defRPr>
            </a:lvl4pPr>
            <a:lvl5pPr marL="2844800" indent="-800100">
              <a:spcBef>
                <a:spcPts val="3600"/>
              </a:spcBef>
              <a:buSzPct val="171000"/>
              <a:buFont typeface="Gill Sans" pitchFamily="1" charset="0"/>
              <a:buChar char="•"/>
              <a:defRPr sz="3400">
                <a:solidFill>
                  <a:schemeClr val="tx1"/>
                </a:solidFill>
                <a:latin typeface="Gill Sans" pitchFamily="1" charset="0"/>
                <a:ea typeface="ヒラギノ角ゴ ProN W3" pitchFamily="1" charset="-128"/>
                <a:sym typeface="Gill Sans" pitchFamily="1" charset="0"/>
              </a:defRPr>
            </a:lvl5pPr>
            <a:lvl6pPr marL="3302000" indent="-800100" eaLnBrk="0" fontAlgn="base" hangingPunct="0">
              <a:spcBef>
                <a:spcPts val="3600"/>
              </a:spcBef>
              <a:spcAft>
                <a:spcPct val="0"/>
              </a:spcAft>
              <a:buSzPct val="171000"/>
              <a:buFont typeface="Gill Sans" pitchFamily="1" charset="0"/>
              <a:buChar char="•"/>
              <a:defRPr sz="3400">
                <a:solidFill>
                  <a:schemeClr val="tx1"/>
                </a:solidFill>
                <a:latin typeface="Gill Sans" pitchFamily="1" charset="0"/>
                <a:ea typeface="ヒラギノ角ゴ ProN W3" pitchFamily="1" charset="-128"/>
                <a:sym typeface="Gill Sans" pitchFamily="1" charset="0"/>
              </a:defRPr>
            </a:lvl6pPr>
            <a:lvl7pPr marL="3759200" indent="-800100" eaLnBrk="0" fontAlgn="base" hangingPunct="0">
              <a:spcBef>
                <a:spcPts val="3600"/>
              </a:spcBef>
              <a:spcAft>
                <a:spcPct val="0"/>
              </a:spcAft>
              <a:buSzPct val="171000"/>
              <a:buFont typeface="Gill Sans" pitchFamily="1" charset="0"/>
              <a:buChar char="•"/>
              <a:defRPr sz="3400">
                <a:solidFill>
                  <a:schemeClr val="tx1"/>
                </a:solidFill>
                <a:latin typeface="Gill Sans" pitchFamily="1" charset="0"/>
                <a:ea typeface="ヒラギノ角ゴ ProN W3" pitchFamily="1" charset="-128"/>
                <a:sym typeface="Gill Sans" pitchFamily="1" charset="0"/>
              </a:defRPr>
            </a:lvl7pPr>
            <a:lvl8pPr marL="4216400" indent="-800100" eaLnBrk="0" fontAlgn="base" hangingPunct="0">
              <a:spcBef>
                <a:spcPts val="3600"/>
              </a:spcBef>
              <a:spcAft>
                <a:spcPct val="0"/>
              </a:spcAft>
              <a:buSzPct val="171000"/>
              <a:buFont typeface="Gill Sans" pitchFamily="1" charset="0"/>
              <a:buChar char="•"/>
              <a:defRPr sz="3400">
                <a:solidFill>
                  <a:schemeClr val="tx1"/>
                </a:solidFill>
                <a:latin typeface="Gill Sans" pitchFamily="1" charset="0"/>
                <a:ea typeface="ヒラギノ角ゴ ProN W3" pitchFamily="1" charset="-128"/>
                <a:sym typeface="Gill Sans" pitchFamily="1" charset="0"/>
              </a:defRPr>
            </a:lvl8pPr>
            <a:lvl9pPr marL="4673600" indent="-800100" eaLnBrk="0" fontAlgn="base" hangingPunct="0">
              <a:spcBef>
                <a:spcPts val="3600"/>
              </a:spcBef>
              <a:spcAft>
                <a:spcPct val="0"/>
              </a:spcAft>
              <a:buSzPct val="171000"/>
              <a:buFont typeface="Gill Sans" pitchFamily="1" charset="0"/>
              <a:buChar char="•"/>
              <a:defRPr sz="3400">
                <a:solidFill>
                  <a:schemeClr val="tx1"/>
                </a:solidFill>
                <a:latin typeface="Gill Sans" pitchFamily="1" charset="0"/>
                <a:ea typeface="ヒラギノ角ゴ ProN W3" pitchFamily="1" charset="-128"/>
                <a:sym typeface="Gill Sans" pitchFamily="1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buSzTx/>
            </a:pPr>
            <a:r>
              <a:rPr lang="en-US" altLang="en-US" sz="2800" dirty="0">
                <a:solidFill>
                  <a:srgbClr val="0000FF"/>
                </a:solidFill>
              </a:rPr>
              <a:t>Amplitude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SzTx/>
            </a:pPr>
            <a:r>
              <a:rPr lang="en-US" altLang="en-US" sz="2800" dirty="0">
                <a:solidFill>
                  <a:srgbClr val="FF0000"/>
                </a:solidFill>
              </a:rPr>
              <a:t>Frequency (hertz, Hz, cycles/sec)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SzTx/>
            </a:pPr>
            <a:r>
              <a:rPr lang="en-US" altLang="en-US" sz="2800" dirty="0">
                <a:solidFill>
                  <a:srgbClr val="7030A0"/>
                </a:solidFill>
              </a:rPr>
              <a:t>Period (T, seconds, s)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SzTx/>
            </a:pPr>
            <a:r>
              <a:rPr lang="en-US" altLang="en-US" sz="2800" dirty="0">
                <a:solidFill>
                  <a:srgbClr val="00B050"/>
                </a:solidFill>
              </a:rPr>
              <a:t>Fundamental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SzTx/>
            </a:pPr>
            <a:r>
              <a:rPr lang="en-US" altLang="en-US" sz="2800" dirty="0">
                <a:solidFill>
                  <a:srgbClr val="EE8E00"/>
                </a:solidFill>
              </a:rPr>
              <a:t>Harmonics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F205B9-6ABC-A11F-3BC5-E7F0F186ECD9}"/>
              </a:ext>
            </a:extLst>
          </p:cNvPr>
          <p:cNvSpPr txBox="1"/>
          <p:nvPr/>
        </p:nvSpPr>
        <p:spPr>
          <a:xfrm>
            <a:off x="512618" y="2512046"/>
            <a:ext cx="4073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WAVE VOCABULARY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476F34-5A87-A577-6170-1AC1EC8782B2}"/>
              </a:ext>
            </a:extLst>
          </p:cNvPr>
          <p:cNvSpPr/>
          <p:nvPr/>
        </p:nvSpPr>
        <p:spPr>
          <a:xfrm>
            <a:off x="6068290" y="1943157"/>
            <a:ext cx="434110" cy="97674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242D4B-9C91-DCFD-3890-7DAF9169E8FF}"/>
              </a:ext>
            </a:extLst>
          </p:cNvPr>
          <p:cNvSpPr/>
          <p:nvPr/>
        </p:nvSpPr>
        <p:spPr>
          <a:xfrm>
            <a:off x="7474857" y="566057"/>
            <a:ext cx="2162629" cy="203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909108-3C48-E565-EDC9-A42A744DA19C}"/>
              </a:ext>
            </a:extLst>
          </p:cNvPr>
          <p:cNvSpPr/>
          <p:nvPr/>
        </p:nvSpPr>
        <p:spPr>
          <a:xfrm>
            <a:off x="8069943" y="1132114"/>
            <a:ext cx="1901371" cy="464457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BBABD2-2C06-6141-4F78-624329C61AAE}"/>
              </a:ext>
            </a:extLst>
          </p:cNvPr>
          <p:cNvSpPr/>
          <p:nvPr/>
        </p:nvSpPr>
        <p:spPr>
          <a:xfrm>
            <a:off x="6068290" y="3672114"/>
            <a:ext cx="5499596" cy="1146629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8BACEA-CC7C-AAEC-56C7-C79AA7D7A637}"/>
              </a:ext>
            </a:extLst>
          </p:cNvPr>
          <p:cNvSpPr/>
          <p:nvPr/>
        </p:nvSpPr>
        <p:spPr>
          <a:xfrm>
            <a:off x="5936343" y="4659086"/>
            <a:ext cx="5743039" cy="2101933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071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/>
      <p:bldP spid="7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951C4-8509-CF25-0929-0AAE2236F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58" y="85209"/>
            <a:ext cx="10097277" cy="1818238"/>
          </a:xfrm>
        </p:spPr>
        <p:txBody>
          <a:bodyPr>
            <a:normAutofit/>
          </a:bodyPr>
          <a:lstStyle/>
          <a:p>
            <a:r>
              <a:rPr lang="en-US" sz="2800" dirty="0"/>
              <a:t>Figure 2.2: </a:t>
            </a:r>
            <a:r>
              <a:rPr lang="en-US" sz="2800" b="1" dirty="0">
                <a:solidFill>
                  <a:srgbClr val="DA3427"/>
                </a:solidFill>
              </a:rPr>
              <a:t>PHASE</a:t>
            </a:r>
            <a:r>
              <a:rPr lang="en-US" sz="2800" dirty="0"/>
              <a:t> is used as a measure of time within the signal. Each cycle of a sine wave is divided into 360° of phase (A). Parts (B) and (C) show two special cases. In (B) the two signals are 90° out of phase, and in (C) they are 180° out of phase.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BF649E-9F70-7258-0101-2E0E0F3B5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49" y="2053349"/>
            <a:ext cx="12139101" cy="34703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5B00D1-8FD8-44D6-2B5F-06A80E6990BC}"/>
              </a:ext>
            </a:extLst>
          </p:cNvPr>
          <p:cNvSpPr txBox="1"/>
          <p:nvPr/>
        </p:nvSpPr>
        <p:spPr>
          <a:xfrm>
            <a:off x="334346" y="5673622"/>
            <a:ext cx="110116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Position within a cycle is called </a:t>
            </a:r>
            <a:r>
              <a:rPr lang="en-US" sz="2800" b="1" i="1" dirty="0">
                <a:solidFill>
                  <a:srgbClr val="DA3427"/>
                </a:solidFill>
              </a:rPr>
              <a:t>phase</a:t>
            </a:r>
            <a:r>
              <a:rPr lang="en-US" sz="2800" dirty="0">
                <a:solidFill>
                  <a:srgbClr val="0000FF"/>
                </a:solidFill>
              </a:rPr>
              <a:t>. Phase is used to compare how sine wave signals are aligned in time. Measured in degrees.</a:t>
            </a:r>
          </a:p>
        </p:txBody>
      </p:sp>
    </p:spTree>
    <p:extLst>
      <p:ext uri="{BB962C8B-B14F-4D97-AF65-F5344CB8AC3E}">
        <p14:creationId xmlns:p14="http://schemas.microsoft.com/office/powerpoint/2010/main" val="3130069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B0FEA-E5F5-E5F2-A3A1-1B51ED097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Radio Spectrum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51EEAF-E4D9-C6A3-6EBA-0FE773BE8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64" y="1601525"/>
            <a:ext cx="11539786" cy="36549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53B705-E7C4-C50B-CCEA-055CC6154DEE}"/>
              </a:ext>
            </a:extLst>
          </p:cNvPr>
          <p:cNvSpPr txBox="1"/>
          <p:nvPr/>
        </p:nvSpPr>
        <p:spPr>
          <a:xfrm>
            <a:off x="391885" y="5710335"/>
            <a:ext cx="111407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0000FF"/>
                </a:solidFill>
              </a:rPr>
              <a:t>Signals that have a frequency greater than 20,000 Hz (or 20 kHz) are </a:t>
            </a:r>
            <a:r>
              <a:rPr lang="en-US" sz="2600" b="1" i="1" dirty="0">
                <a:solidFill>
                  <a:srgbClr val="DA3427"/>
                </a:solidFill>
              </a:rPr>
              <a:t>radio frequency</a:t>
            </a:r>
            <a:r>
              <a:rPr lang="en-US" sz="2600" dirty="0">
                <a:solidFill>
                  <a:srgbClr val="0000FF"/>
                </a:solidFill>
              </a:rPr>
              <a:t> or RF signals.</a:t>
            </a:r>
          </a:p>
        </p:txBody>
      </p:sp>
    </p:spTree>
    <p:extLst>
      <p:ext uri="{BB962C8B-B14F-4D97-AF65-F5344CB8AC3E}">
        <p14:creationId xmlns:p14="http://schemas.microsoft.com/office/powerpoint/2010/main" val="3210835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7D70E-BAD1-515D-88E6-39D4AFD64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Electromagnetic Waves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42EDA-F4B2-A0C7-E4DF-8142045C4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Electromagnetic waves are made up of </a:t>
            </a:r>
            <a:r>
              <a:rPr lang="en-US" i="1" dirty="0">
                <a:solidFill>
                  <a:srgbClr val="DA3427"/>
                </a:solidFill>
              </a:rPr>
              <a:t>electric</a:t>
            </a:r>
            <a:r>
              <a:rPr lang="en-US" dirty="0"/>
              <a:t> and </a:t>
            </a:r>
            <a:r>
              <a:rPr lang="en-US" i="1" dirty="0">
                <a:solidFill>
                  <a:srgbClr val="DA3427"/>
                </a:solidFill>
              </a:rPr>
              <a:t>magnetic</a:t>
            </a:r>
            <a:r>
              <a:rPr lang="en-US" dirty="0"/>
              <a:t> energy (fields)</a:t>
            </a:r>
          </a:p>
          <a:p>
            <a:r>
              <a:rPr lang="en-US" dirty="0"/>
              <a:t>The electric and magnetic fields vary in the pattern of a sine wave</a:t>
            </a:r>
          </a:p>
          <a:p>
            <a:r>
              <a:rPr lang="en-US" dirty="0"/>
              <a:t>Electromagnetic waves travel at the speed of light</a:t>
            </a:r>
          </a:p>
          <a:p>
            <a:r>
              <a:rPr lang="en-US" dirty="0"/>
              <a:t>Moving electrons in an antenna take the place of the moving magnet</a:t>
            </a:r>
          </a:p>
          <a:p>
            <a:r>
              <a:rPr lang="en-US" dirty="0"/>
              <a:t>A signal from a transmitter can make the electrons in an antenna move, transferring energy from the signal to electromagnetic waves</a:t>
            </a:r>
          </a:p>
          <a:p>
            <a:r>
              <a:rPr lang="en-US" dirty="0"/>
              <a:t>The same process works </a:t>
            </a:r>
            <a:r>
              <a:rPr lang="en-US" i="1" dirty="0">
                <a:solidFill>
                  <a:srgbClr val="DA3427"/>
                </a:solidFill>
              </a:rPr>
              <a:t>backwards</a:t>
            </a:r>
            <a:r>
              <a:rPr lang="en-US" dirty="0"/>
              <a:t> too</a:t>
            </a:r>
          </a:p>
          <a:p>
            <a:r>
              <a:rPr lang="en-US" dirty="0"/>
              <a:t>Electromagnetic waves encountering an antenna make its electrons move in sync with the wave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74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FA077-98CA-5423-BFF8-89B148CD4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Electromagnetic Waves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5BEE4-0D77-52AD-F222-21312F1B9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Electromagnetic energy is transferred from the wave to the electrons</a:t>
            </a:r>
          </a:p>
          <a:p>
            <a:r>
              <a:rPr lang="en-US" dirty="0"/>
              <a:t>The moving electrons create a signal that can be detected by a receiver</a:t>
            </a:r>
          </a:p>
          <a:p>
            <a:r>
              <a:rPr lang="en-US" dirty="0"/>
              <a:t>The electromagnetic spectrum is divided into ranges of frequencies in which electromagnetic waves behave similarly</a:t>
            </a:r>
          </a:p>
          <a:p>
            <a:r>
              <a:rPr lang="en-US" dirty="0"/>
              <a:t>Each range or segment has a different name</a:t>
            </a:r>
          </a:p>
          <a:p>
            <a:r>
              <a:rPr lang="en-US" dirty="0"/>
              <a:t>Waves with a certain range of frequencies which can be used for communication are called radio waves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10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56055-2495-1980-6670-04B83448E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Radio Spectrum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B85F4-8B05-C090-7280-8D23F9F281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range of radio signal frequencies is called the </a:t>
            </a:r>
            <a:r>
              <a:rPr lang="en-US" b="1" i="1" dirty="0">
                <a:solidFill>
                  <a:srgbClr val="DA3427"/>
                </a:solidFill>
              </a:rPr>
              <a:t>radio spectrum</a:t>
            </a:r>
          </a:p>
          <a:p>
            <a:r>
              <a:rPr lang="en-US" dirty="0"/>
              <a:t>Starts at 20 kHz and continues through several hundred GHz</a:t>
            </a:r>
          </a:p>
          <a:p>
            <a:r>
              <a:rPr lang="en-US" dirty="0"/>
              <a:t>A specific range of frequencies in which signals are used for a common purpose or have similar characteristics is called a </a:t>
            </a:r>
            <a:r>
              <a:rPr lang="en-US" b="1" i="1" dirty="0">
                <a:solidFill>
                  <a:srgbClr val="DA3427"/>
                </a:solidFill>
              </a:rPr>
              <a:t>band</a:t>
            </a:r>
          </a:p>
          <a:p>
            <a:r>
              <a:rPr lang="en-US" dirty="0"/>
              <a:t>Frequency bands used by amateurs are called </a:t>
            </a:r>
            <a:r>
              <a:rPr lang="en-US" b="1" i="1" dirty="0">
                <a:solidFill>
                  <a:srgbClr val="DA3427"/>
                </a:solidFill>
              </a:rPr>
              <a:t>amateur bands </a:t>
            </a:r>
            <a:r>
              <a:rPr lang="en-US" dirty="0"/>
              <a:t>or ham bands</a:t>
            </a:r>
          </a:p>
          <a:p>
            <a:r>
              <a:rPr lang="en-US" dirty="0"/>
              <a:t>Frequencies above 1 GHz are generally considered to be </a:t>
            </a:r>
            <a:r>
              <a:rPr lang="en-US" b="1" i="1" dirty="0">
                <a:solidFill>
                  <a:srgbClr val="DA3427"/>
                </a:solidFill>
              </a:rPr>
              <a:t>microwaves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437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0301D-4EE8-EF19-5600-A26B90CFE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2.2: RF Spectrum Ranges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59A504D8-917B-2C50-2044-5019FB35A1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441549"/>
              </p:ext>
            </p:extLst>
          </p:nvPr>
        </p:nvGraphicFramePr>
        <p:xfrm>
          <a:off x="541176" y="1690687"/>
          <a:ext cx="9554547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1377">
                  <a:extLst>
                    <a:ext uri="{9D8B030D-6E8A-4147-A177-3AD203B41FA5}">
                      <a16:colId xmlns:a16="http://schemas.microsoft.com/office/drawing/2014/main" val="1670364891"/>
                    </a:ext>
                  </a:extLst>
                </a:gridCol>
                <a:gridCol w="2176376">
                  <a:extLst>
                    <a:ext uri="{9D8B030D-6E8A-4147-A177-3AD203B41FA5}">
                      <a16:colId xmlns:a16="http://schemas.microsoft.com/office/drawing/2014/main" val="478640675"/>
                    </a:ext>
                  </a:extLst>
                </a:gridCol>
                <a:gridCol w="3466794">
                  <a:extLst>
                    <a:ext uri="{9D8B030D-6E8A-4147-A177-3AD203B41FA5}">
                      <a16:colId xmlns:a16="http://schemas.microsoft.com/office/drawing/2014/main" val="2883137882"/>
                    </a:ext>
                  </a:extLst>
                </a:gridCol>
              </a:tblGrid>
              <a:tr h="444923"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Range Name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Abbreviation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Frequency Range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7792139"/>
                  </a:ext>
                </a:extLst>
              </a:tr>
              <a:tr h="451102">
                <a:tc>
                  <a:txBody>
                    <a:bodyPr/>
                    <a:lstStyle/>
                    <a:p>
                      <a:r>
                        <a:rPr lang="en-US" sz="2700" dirty="0"/>
                        <a:t>Very Low Frequency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VLF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700" dirty="0"/>
                        <a:t>3 kHz – 30 kHz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6603445"/>
                  </a:ext>
                </a:extLst>
              </a:tr>
              <a:tr h="451102">
                <a:tc>
                  <a:txBody>
                    <a:bodyPr/>
                    <a:lstStyle/>
                    <a:p>
                      <a:r>
                        <a:rPr lang="en-US" sz="2700" dirty="0"/>
                        <a:t>Low Frequency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LF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700" dirty="0"/>
                        <a:t>30 kHz – 300 kHz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2328779"/>
                  </a:ext>
                </a:extLst>
              </a:tr>
              <a:tr h="451102">
                <a:tc>
                  <a:txBody>
                    <a:bodyPr/>
                    <a:lstStyle/>
                    <a:p>
                      <a:r>
                        <a:rPr lang="en-US" sz="2700" dirty="0"/>
                        <a:t>Medium Frequency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MF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700" dirty="0"/>
                        <a:t>300 kHz – 3 MHz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6711239"/>
                  </a:ext>
                </a:extLst>
              </a:tr>
              <a:tr h="451102">
                <a:tc>
                  <a:txBody>
                    <a:bodyPr/>
                    <a:lstStyle/>
                    <a:p>
                      <a:r>
                        <a:rPr lang="en-US" sz="2700" dirty="0"/>
                        <a:t>High Frequency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HF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700" dirty="0"/>
                        <a:t>3 MHz – 30 MHz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5781461"/>
                  </a:ext>
                </a:extLst>
              </a:tr>
              <a:tr h="451102">
                <a:tc>
                  <a:txBody>
                    <a:bodyPr/>
                    <a:lstStyle/>
                    <a:p>
                      <a:r>
                        <a:rPr lang="en-US" sz="2700" dirty="0"/>
                        <a:t>Very High Frequency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VHF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700" dirty="0"/>
                        <a:t>30 MHz – 300 MHz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4199774"/>
                  </a:ext>
                </a:extLst>
              </a:tr>
              <a:tr h="451102">
                <a:tc>
                  <a:txBody>
                    <a:bodyPr/>
                    <a:lstStyle/>
                    <a:p>
                      <a:r>
                        <a:rPr lang="en-US" sz="2700" dirty="0"/>
                        <a:t>Ultra High Frequency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UHF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700" dirty="0"/>
                        <a:t>300 MHz – 3 GHz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633158"/>
                  </a:ext>
                </a:extLst>
              </a:tr>
              <a:tr h="451102">
                <a:tc>
                  <a:txBody>
                    <a:bodyPr/>
                    <a:lstStyle/>
                    <a:p>
                      <a:r>
                        <a:rPr lang="en-US" sz="2700" dirty="0"/>
                        <a:t>Super High Frequency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SHF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700" dirty="0"/>
                        <a:t>3 GHz – 30 GHz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0332284"/>
                  </a:ext>
                </a:extLst>
              </a:tr>
              <a:tr h="451102">
                <a:tc>
                  <a:txBody>
                    <a:bodyPr/>
                    <a:lstStyle/>
                    <a:p>
                      <a:r>
                        <a:rPr lang="en-US" sz="2700" dirty="0"/>
                        <a:t>Extremely High Frequency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EHF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700" dirty="0"/>
                        <a:t>30 GHz – 300 GHz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2096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91849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9FF2A-E967-CE6C-24A1-1F8F104DE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520820" cy="653143"/>
          </a:xfrm>
        </p:spPr>
        <p:txBody>
          <a:bodyPr>
            <a:normAutofit/>
          </a:bodyPr>
          <a:lstStyle/>
          <a:p>
            <a:r>
              <a:rPr lang="en-US" sz="3200" dirty="0"/>
              <a:t>Figure 2.4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7240A9-3593-5DFA-D6A7-8D7B07A47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9878" y="79312"/>
            <a:ext cx="9324800" cy="64007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6494C1-EADD-EE0B-7AFF-27ADA7320918}"/>
              </a:ext>
            </a:extLst>
          </p:cNvPr>
          <p:cNvSpPr txBox="1"/>
          <p:nvPr/>
        </p:nvSpPr>
        <p:spPr>
          <a:xfrm>
            <a:off x="145198" y="666883"/>
            <a:ext cx="2684679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/>
              <a:t>As a radio receiver is</a:t>
            </a:r>
          </a:p>
          <a:p>
            <a:r>
              <a:rPr lang="en-US" sz="2300" dirty="0"/>
              <a:t>tuned across the</a:t>
            </a:r>
          </a:p>
          <a:p>
            <a:r>
              <a:rPr lang="en-US" sz="2300" dirty="0"/>
              <a:t>AM broadcast band,</a:t>
            </a:r>
          </a:p>
          <a:p>
            <a:r>
              <a:rPr lang="en-US" sz="2300" dirty="0"/>
              <a:t>starting at the left, it encounters each signal in turn. Between signals, only noise is received. Although signals can be received slightly lower and higher in</a:t>
            </a:r>
          </a:p>
          <a:p>
            <a:r>
              <a:rPr lang="en-US" sz="2300" dirty="0"/>
              <a:t>frequency, the signal is received best when the receiver is tuned exactly to the signal’s frequency.</a:t>
            </a:r>
          </a:p>
        </p:txBody>
      </p:sp>
    </p:spTree>
    <p:extLst>
      <p:ext uri="{BB962C8B-B14F-4D97-AF65-F5344CB8AC3E}">
        <p14:creationId xmlns:p14="http://schemas.microsoft.com/office/powerpoint/2010/main" val="2771443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DB988-611E-6649-DFAF-3501F40DE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Wavelength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C9544-D3CA-7EB4-51CE-60C43C53B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46525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i="1" dirty="0">
                <a:solidFill>
                  <a:srgbClr val="DA3427"/>
                </a:solidFill>
              </a:rPr>
              <a:t>Wavelength</a:t>
            </a:r>
            <a:r>
              <a:rPr lang="en-US" dirty="0"/>
              <a:t> is the distance a radio wave travels during one cycle of the wave’s electric and magnetic fields</a:t>
            </a:r>
          </a:p>
          <a:p>
            <a:pPr>
              <a:buClr>
                <a:schemeClr val="tx1"/>
              </a:buClr>
            </a:pPr>
            <a:r>
              <a:rPr lang="en-US" b="1" i="1" dirty="0">
                <a:solidFill>
                  <a:srgbClr val="DA3427"/>
                </a:solidFill>
              </a:rPr>
              <a:t>λ</a:t>
            </a:r>
            <a:r>
              <a:rPr lang="en-US" dirty="0"/>
              <a:t> (lambda) is the symbol for wavelength</a:t>
            </a:r>
          </a:p>
          <a:p>
            <a:r>
              <a:rPr lang="en-US" dirty="0"/>
              <a:t>Waves travel at the speed of light, </a:t>
            </a:r>
            <a:r>
              <a:rPr lang="en-US" b="1" i="1" dirty="0">
                <a:solidFill>
                  <a:srgbClr val="DA3427"/>
                </a:solidFill>
              </a:rPr>
              <a:t>c</a:t>
            </a:r>
            <a:r>
              <a:rPr lang="en-US" dirty="0"/>
              <a:t> (300,000,000 or 3 × 10</a:t>
            </a:r>
            <a:r>
              <a:rPr lang="en-US" baseline="30000" dirty="0"/>
              <a:t>8</a:t>
            </a:r>
            <a:r>
              <a:rPr lang="en-US" dirty="0"/>
              <a:t> meters per second)</a:t>
            </a:r>
          </a:p>
          <a:p>
            <a:r>
              <a:rPr lang="en-US" dirty="0"/>
              <a:t>Hams can refer to bands by frequency (50MHz) or wavelength (6 meters)</a:t>
            </a:r>
          </a:p>
          <a:p>
            <a:r>
              <a:rPr lang="en-US" dirty="0"/>
              <a:t>Because radio waves travel at a constant speed (one wavelength) …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E2E76F-53B3-84F5-7256-18A889EF9D4A}"/>
                  </a:ext>
                </a:extLst>
              </p:cNvPr>
              <p:cNvSpPr txBox="1"/>
              <p:nvPr/>
            </p:nvSpPr>
            <p:spPr>
              <a:xfrm>
                <a:off x="3673888" y="5907087"/>
                <a:ext cx="104195" cy="3107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E2E76F-53B3-84F5-7256-18A889EF9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3888" y="5907087"/>
                <a:ext cx="104195" cy="310791"/>
              </a:xfrm>
              <a:prstGeom prst="rect">
                <a:avLst/>
              </a:prstGeom>
              <a:blipFill>
                <a:blip r:embed="rId2"/>
                <a:stretch>
                  <a:fillRect l="-117647" t="-17647" r="-105882" b="-431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A1CBECC-617B-180C-1E62-FF3D76C0524A}"/>
                  </a:ext>
                </a:extLst>
              </p:cNvPr>
              <p:cNvSpPr txBox="1"/>
              <p:nvPr/>
            </p:nvSpPr>
            <p:spPr>
              <a:xfrm>
                <a:off x="4096409" y="5772150"/>
                <a:ext cx="952953" cy="819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DA3427"/>
                          </a:solidFill>
                          <a:latin typeface="Cambria Math" panose="02040503050406030204" pitchFamily="18" charset="0"/>
                        </a:rPr>
                        <m:t>𝝀</m:t>
                      </m:r>
                      <m:r>
                        <a:rPr lang="en-US" sz="2800" b="1" i="1" smtClean="0">
                          <a:solidFill>
                            <a:srgbClr val="DA3427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DA342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DA3427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DA3427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den>
                      </m:f>
                    </m:oMath>
                  </m:oMathPara>
                </a14:m>
                <a:endParaRPr lang="en-US" sz="2800" b="1" dirty="0">
                  <a:solidFill>
                    <a:srgbClr val="DA3427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A1CBECC-617B-180C-1E62-FF3D76C052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6409" y="5772150"/>
                <a:ext cx="952953" cy="8195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358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95332-6FD6-DED8-70F9-FD7D57527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650" y="0"/>
            <a:ext cx="5048250" cy="1325563"/>
          </a:xfrm>
        </p:spPr>
        <p:txBody>
          <a:bodyPr/>
          <a:lstStyle/>
          <a:p>
            <a:r>
              <a:rPr lang="en-US" dirty="0"/>
              <a:t>Wavelength (cont.)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A76065-CB51-A6EE-4738-A4F38C1858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9150" y="853281"/>
            <a:ext cx="7562850" cy="48249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008D5D0-EAA2-EDFD-F042-92D1D10439C6}"/>
              </a:ext>
            </a:extLst>
          </p:cNvPr>
          <p:cNvSpPr txBox="1"/>
          <p:nvPr/>
        </p:nvSpPr>
        <p:spPr>
          <a:xfrm>
            <a:off x="247650" y="1247138"/>
            <a:ext cx="43815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Figure 2.5 </a:t>
            </a:r>
            <a:r>
              <a:rPr lang="en-US" sz="2400" dirty="0"/>
              <a:t>— As a radio wave travels, it oscillates at the frequency of the signal. Wavelength is the distance traveled by the wave during</a:t>
            </a:r>
          </a:p>
          <a:p>
            <a:r>
              <a:rPr lang="en-US" sz="2400" dirty="0"/>
              <a:t>the time for one complete cycle.</a:t>
            </a:r>
          </a:p>
          <a:p>
            <a:endParaRPr lang="en-US" sz="2400" dirty="0"/>
          </a:p>
          <a:p>
            <a:r>
              <a:rPr lang="en-US" sz="2400" dirty="0"/>
              <a:t>A radio wave can be referred to by wavelength or frequency because the wave is moving</a:t>
            </a:r>
          </a:p>
          <a:p>
            <a:r>
              <a:rPr lang="en-US" sz="2400" dirty="0"/>
              <a:t>at a constant velocity — the speed of light. If you know the frequency of a radio wave, you automatically know its wavelength!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871C608-2B17-9FC8-2215-E028FD2D7C6C}"/>
              </a:ext>
            </a:extLst>
          </p:cNvPr>
          <p:cNvSpPr/>
          <p:nvPr/>
        </p:nvSpPr>
        <p:spPr>
          <a:xfrm>
            <a:off x="6096000" y="4953000"/>
            <a:ext cx="3219450" cy="725188"/>
          </a:xfrm>
          <a:prstGeom prst="round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021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C9E2C-DFA1-7F93-1185-D6F03419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Radio Equipment Basics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3F96E12-B978-9666-4CAD-E15F57C4EDD6}"/>
              </a:ext>
            </a:extLst>
          </p:cNvPr>
          <p:cNvGrpSpPr/>
          <p:nvPr/>
        </p:nvGrpSpPr>
        <p:grpSpPr>
          <a:xfrm>
            <a:off x="3733800" y="1755904"/>
            <a:ext cx="7987966" cy="4968745"/>
            <a:chOff x="124690" y="1536962"/>
            <a:chExt cx="5939225" cy="379703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FB6D214-685F-F8A0-291B-DE235C57561C}"/>
                </a:ext>
              </a:extLst>
            </p:cNvPr>
            <p:cNvSpPr/>
            <p:nvPr/>
          </p:nvSpPr>
          <p:spPr>
            <a:xfrm>
              <a:off x="401782" y="3325091"/>
              <a:ext cx="1427018" cy="6511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TRANSMITTER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5625EF1-46C2-3A26-7F6A-E72C83FF4B45}"/>
                </a:ext>
              </a:extLst>
            </p:cNvPr>
            <p:cNvSpPr/>
            <p:nvPr/>
          </p:nvSpPr>
          <p:spPr>
            <a:xfrm>
              <a:off x="2355273" y="3325090"/>
              <a:ext cx="1427018" cy="6511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TR SWITCH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7436F0E-B489-2241-9281-63847E2B0DDC}"/>
                </a:ext>
              </a:extLst>
            </p:cNvPr>
            <p:cNvSpPr/>
            <p:nvPr/>
          </p:nvSpPr>
          <p:spPr>
            <a:xfrm>
              <a:off x="4241678" y="3325089"/>
              <a:ext cx="1427018" cy="6511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RECEIVER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4F0F50C-5577-2302-D02B-2A94AF7EDF88}"/>
                </a:ext>
              </a:extLst>
            </p:cNvPr>
            <p:cNvSpPr/>
            <p:nvPr/>
          </p:nvSpPr>
          <p:spPr>
            <a:xfrm>
              <a:off x="540327" y="4461164"/>
              <a:ext cx="1149927" cy="762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POWER SUPPLY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3EA75ED-F363-8322-8EB8-BFF96B980125}"/>
                </a:ext>
              </a:extLst>
            </p:cNvPr>
            <p:cNvCxnSpPr>
              <a:stCxn id="8" idx="0"/>
              <a:endCxn id="5" idx="2"/>
            </p:cNvCxnSpPr>
            <p:nvPr/>
          </p:nvCxnSpPr>
          <p:spPr>
            <a:xfrm flipV="1">
              <a:off x="1115291" y="3976254"/>
              <a:ext cx="0" cy="4849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or: Elbow 9">
              <a:extLst>
                <a:ext uri="{FF2B5EF4-FFF2-40B4-BE49-F238E27FC236}">
                  <a16:creationId xmlns:a16="http://schemas.microsoft.com/office/drawing/2014/main" id="{150732D7-3A74-DD88-FC85-D2D6C0E68EDC}"/>
                </a:ext>
              </a:extLst>
            </p:cNvPr>
            <p:cNvCxnSpPr>
              <a:stCxn id="8" idx="3"/>
              <a:endCxn id="7" idx="2"/>
            </p:cNvCxnSpPr>
            <p:nvPr/>
          </p:nvCxnSpPr>
          <p:spPr>
            <a:xfrm flipV="1">
              <a:off x="1690254" y="3976252"/>
              <a:ext cx="3264933" cy="865912"/>
            </a:xfrm>
            <a:prstGeom prst="bentConnector2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or: Elbow 10">
              <a:extLst>
                <a:ext uri="{FF2B5EF4-FFF2-40B4-BE49-F238E27FC236}">
                  <a16:creationId xmlns:a16="http://schemas.microsoft.com/office/drawing/2014/main" id="{35DD8025-E582-5C8F-DD11-1CECE7D2EC96}"/>
                </a:ext>
              </a:extLst>
            </p:cNvPr>
            <p:cNvCxnSpPr>
              <a:stCxn id="5" idx="3"/>
              <a:endCxn id="6" idx="1"/>
            </p:cNvCxnSpPr>
            <p:nvPr/>
          </p:nvCxnSpPr>
          <p:spPr>
            <a:xfrm flipV="1">
              <a:off x="1828800" y="3650672"/>
              <a:ext cx="526473" cy="1"/>
            </a:xfrm>
            <a:prstGeom prst="bentConnector3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or: Elbow 11">
              <a:extLst>
                <a:ext uri="{FF2B5EF4-FFF2-40B4-BE49-F238E27FC236}">
                  <a16:creationId xmlns:a16="http://schemas.microsoft.com/office/drawing/2014/main" id="{295314FA-F41C-E0EA-D0D7-372EEF41BC99}"/>
                </a:ext>
              </a:extLst>
            </p:cNvPr>
            <p:cNvCxnSpPr>
              <a:stCxn id="6" idx="3"/>
              <a:endCxn id="7" idx="1"/>
            </p:cNvCxnSpPr>
            <p:nvPr/>
          </p:nvCxnSpPr>
          <p:spPr>
            <a:xfrm flipV="1">
              <a:off x="3782291" y="3650671"/>
              <a:ext cx="459387" cy="1"/>
            </a:xfrm>
            <a:prstGeom prst="bentConnector3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FB9D120-BD45-F0D6-37E4-014851A8E873}"/>
                </a:ext>
              </a:extLst>
            </p:cNvPr>
            <p:cNvCxnSpPr>
              <a:stCxn id="6" idx="0"/>
            </p:cNvCxnSpPr>
            <p:nvPr/>
          </p:nvCxnSpPr>
          <p:spPr>
            <a:xfrm flipV="1">
              <a:off x="3068782" y="2313709"/>
              <a:ext cx="0" cy="101138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AE812ED-7C2A-BD40-D940-518D66157251}"/>
                </a:ext>
              </a:extLst>
            </p:cNvPr>
            <p:cNvCxnSpPr/>
            <p:nvPr/>
          </p:nvCxnSpPr>
          <p:spPr>
            <a:xfrm flipV="1">
              <a:off x="3068782" y="1856509"/>
              <a:ext cx="0" cy="457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77BEA703-E046-5B2E-99EF-B86D2DB2A98F}"/>
                </a:ext>
              </a:extLst>
            </p:cNvPr>
            <p:cNvSpPr/>
            <p:nvPr/>
          </p:nvSpPr>
          <p:spPr>
            <a:xfrm rot="10800000">
              <a:off x="2839526" y="1842660"/>
              <a:ext cx="443346" cy="270164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3AE5A2D-C938-9628-AA70-46C9403B9199}"/>
                </a:ext>
              </a:extLst>
            </p:cNvPr>
            <p:cNvSpPr/>
            <p:nvPr/>
          </p:nvSpPr>
          <p:spPr>
            <a:xfrm>
              <a:off x="2715491" y="1717964"/>
              <a:ext cx="775854" cy="1371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8E601F5-5BF6-6869-66D9-18E5B399DA4F}"/>
                </a:ext>
              </a:extLst>
            </p:cNvPr>
            <p:cNvSpPr/>
            <p:nvPr/>
          </p:nvSpPr>
          <p:spPr>
            <a:xfrm>
              <a:off x="249382" y="3158836"/>
              <a:ext cx="5597235" cy="1011381"/>
            </a:xfrm>
            <a:prstGeom prst="rect">
              <a:avLst/>
            </a:prstGeom>
            <a:noFill/>
            <a:ln w="9525"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8D6533E-9A1F-A552-CBB5-55B369A20FEC}"/>
                </a:ext>
              </a:extLst>
            </p:cNvPr>
            <p:cNvSpPr txBox="1"/>
            <p:nvPr/>
          </p:nvSpPr>
          <p:spPr>
            <a:xfrm>
              <a:off x="4610764" y="2544945"/>
              <a:ext cx="12887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Transceiver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8074AE99-7D97-B2B0-E846-2574F586B2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55187" y="2803081"/>
              <a:ext cx="139327" cy="35575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0431DFF-85AF-9AC6-0E09-E7E210BD11F8}"/>
                </a:ext>
              </a:extLst>
            </p:cNvPr>
            <p:cNvSpPr txBox="1"/>
            <p:nvPr/>
          </p:nvSpPr>
          <p:spPr>
            <a:xfrm>
              <a:off x="2678508" y="1536962"/>
              <a:ext cx="12887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Antenna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57061041-26E0-2833-34E2-07D169530025}"/>
                </a:ext>
              </a:extLst>
            </p:cNvPr>
            <p:cNvCxnSpPr/>
            <p:nvPr/>
          </p:nvCxnSpPr>
          <p:spPr>
            <a:xfrm>
              <a:off x="2355273" y="2313709"/>
              <a:ext cx="692726" cy="3851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2FC8458-6A27-683F-9C7D-EA36701BF37C}"/>
                </a:ext>
              </a:extLst>
            </p:cNvPr>
            <p:cNvSpPr txBox="1"/>
            <p:nvPr/>
          </p:nvSpPr>
          <p:spPr>
            <a:xfrm>
              <a:off x="1570181" y="2070352"/>
              <a:ext cx="12887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Feed line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5FA40E6-6171-AD7B-69E6-1CCCF23C3EDA}"/>
                </a:ext>
              </a:extLst>
            </p:cNvPr>
            <p:cNvSpPr/>
            <p:nvPr/>
          </p:nvSpPr>
          <p:spPr>
            <a:xfrm>
              <a:off x="124690" y="1536962"/>
              <a:ext cx="5939225" cy="379703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4" name="Title 3">
            <a:extLst>
              <a:ext uri="{FF2B5EF4-FFF2-40B4-BE49-F238E27FC236}">
                <a16:creationId xmlns:a16="http://schemas.microsoft.com/office/drawing/2014/main" id="{CFDD06D2-E370-DA3D-A35D-47577D0548B5}"/>
              </a:ext>
            </a:extLst>
          </p:cNvPr>
          <p:cNvSpPr txBox="1">
            <a:spLocks/>
          </p:cNvSpPr>
          <p:nvPr/>
        </p:nvSpPr>
        <p:spPr>
          <a:xfrm>
            <a:off x="138776" y="1957280"/>
            <a:ext cx="3409996" cy="2243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4183F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/>
              <a:t>The Basic Radio Station</a:t>
            </a:r>
          </a:p>
          <a:p>
            <a:pPr algn="ctr"/>
            <a:r>
              <a:rPr lang="en-US" sz="3600" dirty="0"/>
              <a:t>(also called a </a:t>
            </a:r>
            <a:r>
              <a:rPr lang="en-US" sz="3600" i="1" dirty="0">
                <a:solidFill>
                  <a:srgbClr val="DA3427"/>
                </a:solidFill>
              </a:rPr>
              <a:t>Transceiver</a:t>
            </a:r>
            <a:r>
              <a:rPr lang="en-US" sz="3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811239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C455A-1348-84FB-04CA-165DB6670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An Amateur Radio Station Consists of 3 Basic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4DC9F-CB6B-3315-0F40-5D7E2A4965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chemeClr val="tx1"/>
              </a:buClr>
            </a:pPr>
            <a:r>
              <a:rPr lang="en-US" i="1" dirty="0">
                <a:solidFill>
                  <a:srgbClr val="0000FF"/>
                </a:solidFill>
              </a:rPr>
              <a:t>Transmitter</a:t>
            </a:r>
            <a:r>
              <a:rPr lang="en-US" dirty="0"/>
              <a:t> (XMTR)</a:t>
            </a:r>
          </a:p>
          <a:p>
            <a:pPr lvl="1"/>
            <a:r>
              <a:rPr lang="en-US" dirty="0"/>
              <a:t>Generates a signal carrying speech, Morse Code, or data</a:t>
            </a:r>
          </a:p>
          <a:p>
            <a:pPr>
              <a:buClr>
                <a:schemeClr val="tx1"/>
              </a:buClr>
            </a:pPr>
            <a:r>
              <a:rPr lang="en-US" i="1" dirty="0">
                <a:solidFill>
                  <a:srgbClr val="0000FF"/>
                </a:solidFill>
              </a:rPr>
              <a:t>Receiver</a:t>
            </a:r>
            <a:r>
              <a:rPr lang="en-US" dirty="0"/>
              <a:t> (RCVR)</a:t>
            </a:r>
          </a:p>
          <a:p>
            <a:pPr lvl="1"/>
            <a:r>
              <a:rPr lang="en-US" dirty="0"/>
              <a:t>Recovers the signal from someone else’s transmitter</a:t>
            </a:r>
          </a:p>
          <a:p>
            <a:r>
              <a:rPr lang="en-US" i="1" dirty="0"/>
              <a:t>Antenna</a:t>
            </a:r>
          </a:p>
          <a:p>
            <a:pPr lvl="1"/>
            <a:r>
              <a:rPr lang="en-US" dirty="0"/>
              <a:t>Turns signals from transmitter into energy (radio waves)</a:t>
            </a:r>
          </a:p>
          <a:p>
            <a:pPr lvl="1"/>
            <a:r>
              <a:rPr lang="en-US" dirty="0"/>
              <a:t>Captures signals (radio waves) and turns them into signals for the receiver</a:t>
            </a:r>
          </a:p>
          <a:p>
            <a:pPr lvl="1"/>
            <a:r>
              <a:rPr lang="en-US" dirty="0"/>
              <a:t>A feed line (or transmission line) connects the antenna to the transmitter or receiver</a:t>
            </a:r>
          </a:p>
          <a:p>
            <a:r>
              <a:rPr lang="en-US" dirty="0"/>
              <a:t>Most systems combine </a:t>
            </a:r>
            <a:r>
              <a:rPr lang="en-US" i="1" dirty="0">
                <a:solidFill>
                  <a:srgbClr val="DA3427"/>
                </a:solidFill>
              </a:rPr>
              <a:t>transmitter</a:t>
            </a:r>
            <a:r>
              <a:rPr lang="en-US" dirty="0"/>
              <a:t> &amp; </a:t>
            </a:r>
            <a:r>
              <a:rPr lang="en-US" i="1" dirty="0">
                <a:solidFill>
                  <a:srgbClr val="DA3427"/>
                </a:solidFill>
              </a:rPr>
              <a:t>receiver</a:t>
            </a:r>
            <a:r>
              <a:rPr lang="en-US" dirty="0"/>
              <a:t> into a </a:t>
            </a:r>
            <a:r>
              <a:rPr lang="en-US" i="1" dirty="0">
                <a:solidFill>
                  <a:srgbClr val="0000FF"/>
                </a:solidFill>
              </a:rPr>
              <a:t>Transceiver </a:t>
            </a:r>
            <a:r>
              <a:rPr lang="en-US" dirty="0"/>
              <a:t>(abbreviated XCVR)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11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F1387-1A0F-F861-675B-2BF7CB114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Radio Equipment Basics (cont.)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0F4EC30-F8D1-7FF2-772C-4CF1561DC0E0}"/>
              </a:ext>
            </a:extLst>
          </p:cNvPr>
          <p:cNvSpPr txBox="1">
            <a:spLocks/>
          </p:cNvSpPr>
          <p:nvPr/>
        </p:nvSpPr>
        <p:spPr>
          <a:xfrm>
            <a:off x="704850" y="2187651"/>
            <a:ext cx="2514600" cy="11882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4183F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4000" dirty="0"/>
              <a:t>Repeaters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41EDE1-BDD6-D98F-1F27-16E693306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8587" y="1256501"/>
            <a:ext cx="8272246" cy="523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540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D2322-CAF5-0C22-DC78-2FFA7A084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Repeaters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75818-77FB-6A14-740D-1E13F7DE8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Consists of a receiver and transmitter that re-transmit info from a received signal simultaneously on another frequency or channel</a:t>
            </a:r>
          </a:p>
          <a:p>
            <a:pPr lvl="1"/>
            <a:r>
              <a:rPr lang="en-US" dirty="0"/>
              <a:t>Called </a:t>
            </a:r>
            <a:r>
              <a:rPr lang="en-US" b="1" i="1" dirty="0">
                <a:solidFill>
                  <a:srgbClr val="DA3427"/>
                </a:solidFill>
              </a:rPr>
              <a:t>duplex communication</a:t>
            </a:r>
          </a:p>
          <a:p>
            <a:r>
              <a:rPr lang="en-US" dirty="0"/>
              <a:t>Usually located on high buildings, towers, hills, etc. for max. range</a:t>
            </a:r>
          </a:p>
          <a:p>
            <a:r>
              <a:rPr lang="en-US" dirty="0"/>
              <a:t>Provide local &amp; regional communications between low-power stations</a:t>
            </a:r>
          </a:p>
          <a:p>
            <a:r>
              <a:rPr lang="en-US" dirty="0"/>
              <a:t>Often used for local emergency “traffic”</a:t>
            </a:r>
          </a:p>
          <a:p>
            <a:r>
              <a:rPr lang="en-US" dirty="0"/>
              <a:t>Can be used for voice, data, or video signals (voice is the most common)</a:t>
            </a:r>
          </a:p>
          <a:p>
            <a:r>
              <a:rPr lang="en-US" dirty="0"/>
              <a:t>The duplexer allows the repeater’s transmitter and receiver to share a common antenna at the same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494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84305-63D3-9AD2-ABB4-144E30A3D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032" y="1223450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DA3427"/>
                </a:solidFill>
              </a:rPr>
              <a:t>END OF MODULE 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16509D-3563-9675-A4FD-47C0B9202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920" y="3803904"/>
            <a:ext cx="5773576" cy="183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411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</TotalTime>
  <Words>1204</Words>
  <Application>Microsoft Office PowerPoint</Application>
  <PresentationFormat>Widescreen</PresentationFormat>
  <Paragraphs>185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Cambria Math</vt:lpstr>
      <vt:lpstr>Franklin Gothic Heavy</vt:lpstr>
      <vt:lpstr>Office Theme</vt:lpstr>
      <vt:lpstr>PowerPoint Presentation</vt:lpstr>
      <vt:lpstr>Amateur Radio Technician Exam Prep Course</vt:lpstr>
      <vt:lpstr>Metric Prefixes – The Language of Radio   (see Table 2.1)</vt:lpstr>
      <vt:lpstr>Table 2.1: International System of Units (SI) — Metric Units</vt:lpstr>
      <vt:lpstr>Frequency (See Fig 2.1)</vt:lpstr>
      <vt:lpstr>Figure 2.1: The frequency of a signal and its period are reciprocals. Higher frequency means shorter period and vice-versa.</vt:lpstr>
      <vt:lpstr>Figure 2.2: PHASE is used as a measure of time within the signal. Each cycle of a sine wave is divided into 360° of phase (A). Parts (B) and (C) show two special cases. In (B) the two signals are 90° out of phase, and in (C) they are 180° out of phase.</vt:lpstr>
      <vt:lpstr>The Radio Spectrum</vt:lpstr>
      <vt:lpstr>Electromagnetic Waves</vt:lpstr>
      <vt:lpstr>Electromagnetic Waves (cont.)</vt:lpstr>
      <vt:lpstr>The Radio Spectrum (cont.)</vt:lpstr>
      <vt:lpstr>Table 2.2: RF Spectrum Ranges</vt:lpstr>
      <vt:lpstr>Figure 2.4</vt:lpstr>
      <vt:lpstr>Wavelength</vt:lpstr>
      <vt:lpstr>Wavelength (cont.)</vt:lpstr>
      <vt:lpstr>Radio Equipment Basics</vt:lpstr>
      <vt:lpstr>An Amateur Radio Station Consists of 3 Basic Elements</vt:lpstr>
      <vt:lpstr>Radio Equipment Basics (cont.)</vt:lpstr>
      <vt:lpstr>Repeaters</vt:lpstr>
      <vt:lpstr>END OF MODULE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Jerry Kilpatrick</dc:creator>
  <cp:lastModifiedBy>Mark Kleine</cp:lastModifiedBy>
  <cp:revision>31</cp:revision>
  <dcterms:created xsi:type="dcterms:W3CDTF">2022-05-19T11:58:59Z</dcterms:created>
  <dcterms:modified xsi:type="dcterms:W3CDTF">2026-09-10T22:06:54Z</dcterms:modified>
</cp:coreProperties>
</file>