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74" r:id="rId4"/>
    <p:sldId id="277" r:id="rId5"/>
    <p:sldId id="282" r:id="rId6"/>
    <p:sldId id="288" r:id="rId7"/>
    <p:sldId id="290" r:id="rId8"/>
    <p:sldId id="292" r:id="rId9"/>
    <p:sldId id="273" r:id="rId10"/>
    <p:sldId id="272" r:id="rId11"/>
    <p:sldId id="275" r:id="rId12"/>
    <p:sldId id="278" r:id="rId13"/>
    <p:sldId id="276" r:id="rId14"/>
    <p:sldId id="279" r:id="rId15"/>
    <p:sldId id="280" r:id="rId16"/>
    <p:sldId id="281" r:id="rId17"/>
    <p:sldId id="283" r:id="rId18"/>
    <p:sldId id="284" r:id="rId19"/>
    <p:sldId id="285" r:id="rId20"/>
    <p:sldId id="286" r:id="rId21"/>
    <p:sldId id="287" r:id="rId22"/>
    <p:sldId id="289" r:id="rId23"/>
    <p:sldId id="291" r:id="rId24"/>
    <p:sldId id="293" r:id="rId25"/>
    <p:sldId id="294" r:id="rId26"/>
    <p:sldId id="298" r:id="rId27"/>
    <p:sldId id="301" r:id="rId28"/>
    <p:sldId id="304" r:id="rId29"/>
    <p:sldId id="306" r:id="rId30"/>
    <p:sldId id="308" r:id="rId31"/>
    <p:sldId id="311" r:id="rId32"/>
    <p:sldId id="313" r:id="rId33"/>
    <p:sldId id="295" r:id="rId34"/>
    <p:sldId id="296" r:id="rId35"/>
    <p:sldId id="321" r:id="rId36"/>
    <p:sldId id="297" r:id="rId37"/>
    <p:sldId id="299" r:id="rId38"/>
    <p:sldId id="300" r:id="rId39"/>
    <p:sldId id="302" r:id="rId40"/>
    <p:sldId id="303" r:id="rId41"/>
    <p:sldId id="305" r:id="rId42"/>
    <p:sldId id="307" r:id="rId43"/>
    <p:sldId id="309" r:id="rId44"/>
    <p:sldId id="310" r:id="rId45"/>
    <p:sldId id="312" r:id="rId46"/>
    <p:sldId id="314" r:id="rId47"/>
    <p:sldId id="315" r:id="rId48"/>
    <p:sldId id="320" r:id="rId49"/>
    <p:sldId id="316" r:id="rId50"/>
    <p:sldId id="317" r:id="rId51"/>
    <p:sldId id="322" r:id="rId52"/>
    <p:sldId id="318" r:id="rId53"/>
    <p:sldId id="27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427"/>
    <a:srgbClr val="0000FF"/>
    <a:srgbClr val="14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908A-F99F-92A1-DB37-7C9BB37D9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F7D20-FE8C-130D-B4E8-934A3A92F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418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1823F-C096-C28D-03ED-A2B1AEDC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AFDC8-28CB-4D03-6613-F60531F35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7ABF6E-E2A6-18D3-4DA3-3BCB2B0944EA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1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79AF1-542A-93B2-F187-99AF168C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C7103-CF40-E179-7025-FBAA5CEAE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5C943-DBBB-FD21-F96E-FA3DCCAF2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587FD-2241-9FAE-0B83-C4F1A8CB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EC5FE-0722-C3D0-B527-DA85FE5C5639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5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E1E9B-71C3-2172-7BE6-3D4A3271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EDA0C-3D19-491A-DD54-858CD7D40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4183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44DA1-140C-F634-633C-88E49932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9B3EA-70B3-CCAC-AA9D-953C0301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4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45C3-CA18-8124-8150-2D2E865AB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BC03D-435A-DC33-A5E1-09E3616D6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42CFE-D21A-783C-3BEB-94C675449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D426B-B642-4C33-5648-D168F31E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3815B7-3C8B-E303-67BB-948EFC09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6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7AD3-CAA0-991F-614D-21A4A0FA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93C8E-FAAC-6B46-4500-BC55F355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2A257-9989-2611-44F0-53116FBDF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48BA6-C96A-9BDA-AD20-07B61307D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418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B2D08-C4C7-D389-1161-64D110932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55890-A863-E416-979C-6B9B5308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B9AD17-7E41-FF4A-325B-55DC8E6B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8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B420D-8922-B51D-DBE7-56EF7E44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D6D68-27C7-044E-1826-8CEFBB53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A62E1-0CF8-5C8F-6179-3D967C91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3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90040-99EE-77B6-56FB-FF6C0325F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A27A0-A5DE-1444-964F-6F6E5F5D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1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AB2C-A59F-9E22-D161-6C7AE3C2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9947F-4F17-CE37-0E62-CB87BE223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14183F"/>
                </a:solidFill>
              </a:defRPr>
            </a:lvl1pPr>
            <a:lvl2pPr>
              <a:defRPr sz="2800">
                <a:solidFill>
                  <a:srgbClr val="14183F"/>
                </a:solidFill>
              </a:defRPr>
            </a:lvl2pPr>
            <a:lvl3pPr>
              <a:defRPr sz="2400">
                <a:solidFill>
                  <a:srgbClr val="14183F"/>
                </a:solidFill>
              </a:defRPr>
            </a:lvl3pPr>
            <a:lvl4pPr>
              <a:defRPr sz="2000">
                <a:solidFill>
                  <a:srgbClr val="14183F"/>
                </a:solidFill>
              </a:defRPr>
            </a:lvl4pPr>
            <a:lvl5pPr>
              <a:defRPr sz="2000">
                <a:solidFill>
                  <a:srgbClr val="14183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C3EDC-A3A2-E102-2C6E-54C8E29EE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89217-5582-CCDC-23C4-1C4ABA38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B361E-E229-FA91-A818-68EDF3A2B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76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46BC9-4125-4B75-2807-29AC49E3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111AFE-06C8-A261-C990-D1E2018AF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4183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7B23-EBEA-0118-54C7-662CC9D98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4183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10F7E-E94B-DB96-4320-DAC3DFD5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D2946-65F2-2F5F-FE4D-E13D69EC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3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86D2-CD9F-4EF4-AFF4-04AC73AD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567E5-94ED-886F-C205-10FCA3A2C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227D6-FCC8-17DE-2977-C1355995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F339B-EB9A-35B1-26DA-597B391CD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7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65083-3231-6214-C4C8-CEDC5EB05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CA91D-74EA-865B-1257-F44BA2D0D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4183F"/>
                </a:solidFill>
              </a:defRPr>
            </a:lvl1pPr>
            <a:lvl2pPr>
              <a:defRPr>
                <a:solidFill>
                  <a:srgbClr val="14183F"/>
                </a:solidFill>
              </a:defRPr>
            </a:lvl2pPr>
            <a:lvl3pPr>
              <a:defRPr>
                <a:solidFill>
                  <a:srgbClr val="14183F"/>
                </a:solidFill>
              </a:defRPr>
            </a:lvl3pPr>
            <a:lvl4pPr>
              <a:defRPr>
                <a:solidFill>
                  <a:srgbClr val="14183F"/>
                </a:solidFill>
              </a:defRPr>
            </a:lvl4pPr>
            <a:lvl5pPr>
              <a:defRPr>
                <a:solidFill>
                  <a:srgbClr val="1418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5F9D1-C38A-B7E2-F77F-B4DB2058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9572F-A2C6-5759-D062-9775F736F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27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7459F-4FBD-1F78-ACFE-BEDED75A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4E700-112F-76F8-3728-54A5309BE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6E0DF-C066-0E37-7923-86890DB6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0F2EC-27EC-4AD1-8606-6AB05A520281}" type="datetimeFigureOut">
              <a:rPr lang="en-US" smtClean="0"/>
              <a:t>07/29/2026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03063-564A-5086-18A1-8A148C3CD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6A116-5919-EBBB-ECBC-AD8F60974047}"/>
              </a:ext>
            </a:extLst>
          </p:cNvPr>
          <p:cNvSpPr txBox="1"/>
          <p:nvPr userDrawn="1"/>
        </p:nvSpPr>
        <p:spPr>
          <a:xfrm>
            <a:off x="11573301" y="6451886"/>
            <a:ext cx="61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8A9F430-D7DF-46CB-B55B-52E5ECADAC46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C46408-644A-5A7C-EF1B-835D5DC65FE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915" y="0"/>
            <a:ext cx="1985085" cy="99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4183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4183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4183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4183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4183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3C5A2C7-B21D-793F-B110-AFE4CDFE80FC}"/>
              </a:ext>
            </a:extLst>
          </p:cNvPr>
          <p:cNvGrpSpPr/>
          <p:nvPr/>
        </p:nvGrpSpPr>
        <p:grpSpPr>
          <a:xfrm>
            <a:off x="108700" y="4198738"/>
            <a:ext cx="12083300" cy="2659262"/>
            <a:chOff x="108700" y="4198738"/>
            <a:chExt cx="12083300" cy="26592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209F51-8AA7-959C-9B8D-71A9F2C60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8057" y="4593806"/>
              <a:ext cx="4513943" cy="226419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667905-C595-49A3-896F-04FF79C3BAB0}"/>
                </a:ext>
              </a:extLst>
            </p:cNvPr>
            <p:cNvSpPr txBox="1"/>
            <p:nvPr/>
          </p:nvSpPr>
          <p:spPr>
            <a:xfrm>
              <a:off x="108700" y="4198738"/>
              <a:ext cx="6756557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Franklin Gothic Heavy" panose="020B0903020102020204" pitchFamily="34" charset="0"/>
                </a:rPr>
                <a:t>Amateur Radio Technician Exam Preparation Course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47E54C9-3256-E0E9-2111-F90DF29BA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2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2403BF-753D-F977-1983-62E30BF824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Amateur Radio Technician Exam Prep Course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C43F1CD-C783-939B-9835-B6B2178A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83817"/>
          </a:xfrm>
        </p:spPr>
        <p:txBody>
          <a:bodyPr/>
          <a:lstStyle/>
          <a:p>
            <a:r>
              <a:rPr lang="en-US" dirty="0">
                <a:solidFill>
                  <a:srgbClr val="DA3427"/>
                </a:solidFill>
              </a:rPr>
              <a:t>Module 8</a:t>
            </a:r>
          </a:p>
          <a:p>
            <a:r>
              <a:rPr lang="en-US" dirty="0"/>
              <a:t>Operating Regulations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2787A-9270-7AD8-56DA-C350353F639D}"/>
              </a:ext>
            </a:extLst>
          </p:cNvPr>
          <p:cNvSpPr txBox="1"/>
          <p:nvPr/>
        </p:nvSpPr>
        <p:spPr>
          <a:xfrm>
            <a:off x="4144242" y="4677930"/>
            <a:ext cx="62761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2763"/>
            <a:r>
              <a:rPr lang="en-US" sz="2000" dirty="0"/>
              <a:t>8.1	Control Operators</a:t>
            </a:r>
          </a:p>
          <a:p>
            <a:pPr defTabSz="512763"/>
            <a:r>
              <a:rPr lang="en-US" sz="2000" dirty="0"/>
              <a:t>8.2	Identification</a:t>
            </a:r>
          </a:p>
          <a:p>
            <a:pPr defTabSz="512763"/>
            <a:r>
              <a:rPr lang="en-US" sz="2000" dirty="0"/>
              <a:t>8.3	Interference</a:t>
            </a:r>
          </a:p>
          <a:p>
            <a:pPr defTabSz="512763"/>
            <a:r>
              <a:rPr lang="en-US" sz="2000" dirty="0"/>
              <a:t>8.4	Third-party Communications</a:t>
            </a:r>
          </a:p>
          <a:p>
            <a:pPr defTabSz="512763"/>
            <a:r>
              <a:rPr lang="en-US" sz="2000" dirty="0"/>
              <a:t>8.5	Remote and Automatic Operation</a:t>
            </a:r>
          </a:p>
          <a:p>
            <a:pPr defTabSz="512763"/>
            <a:r>
              <a:rPr lang="en-US" sz="2000" dirty="0"/>
              <a:t>8.6	Prohibited Transmissions</a:t>
            </a:r>
          </a:p>
        </p:txBody>
      </p:sp>
    </p:spTree>
    <p:extLst>
      <p:ext uri="{BB962C8B-B14F-4D97-AF65-F5344CB8AC3E}">
        <p14:creationId xmlns:p14="http://schemas.microsoft.com/office/powerpoint/2010/main" val="368076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75BA9-FB6A-2CFB-6746-E1490166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F019-7597-2CFA-3CC9-22BB4CD4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i="1" dirty="0">
                <a:solidFill>
                  <a:srgbClr val="DA3427"/>
                </a:solidFill>
              </a:rPr>
              <a:t>control operator </a:t>
            </a:r>
            <a:r>
              <a:rPr lang="en-US" dirty="0"/>
              <a:t>is a licensed operator who is responsible for making sure all FCC rules are followed</a:t>
            </a:r>
          </a:p>
          <a:p>
            <a:r>
              <a:rPr lang="en-US" dirty="0"/>
              <a:t>The </a:t>
            </a:r>
            <a:r>
              <a:rPr lang="en-US" i="1" dirty="0">
                <a:solidFill>
                  <a:srgbClr val="DA3427"/>
                </a:solidFill>
              </a:rPr>
              <a:t>control point </a:t>
            </a:r>
            <a:r>
              <a:rPr lang="en-US" dirty="0"/>
              <a:t>is wherever the control operator operates the transmitter</a:t>
            </a:r>
          </a:p>
          <a:p>
            <a:r>
              <a:rPr lang="en-US" dirty="0"/>
              <a:t>The </a:t>
            </a:r>
            <a:r>
              <a:rPr lang="en-US" i="1" dirty="0">
                <a:solidFill>
                  <a:srgbClr val="DA3427"/>
                </a:solidFill>
              </a:rPr>
              <a:t>station licensee </a:t>
            </a:r>
            <a:r>
              <a:rPr lang="en-US" dirty="0"/>
              <a:t>is responsible for designating the control operator</a:t>
            </a:r>
          </a:p>
          <a:p>
            <a:r>
              <a:rPr lang="en-US" dirty="0"/>
              <a:t>All transmissions must be made under the supervision of a control operator</a:t>
            </a:r>
          </a:p>
          <a:p>
            <a:r>
              <a:rPr lang="en-US" dirty="0"/>
              <a:t>The control point can be remotely located and connected by phone lines, the internet or a radio link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3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F712-8978-5202-B4F6-C21F65EA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Privileges and Guest Operating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6B1DC-BC8A-E63D-A0E8-65AC28BB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control operator may operate the station in any way permitted by the privileges of their license class</a:t>
            </a:r>
          </a:p>
          <a:p>
            <a:pPr lvl="1"/>
            <a:r>
              <a:rPr lang="en-US" dirty="0"/>
              <a:t>Regardless of the station owner’s privileges</a:t>
            </a:r>
          </a:p>
          <a:p>
            <a:r>
              <a:rPr lang="en-US" dirty="0"/>
              <a:t>You may allow another amateur to use your station (</a:t>
            </a:r>
            <a:r>
              <a:rPr lang="en-US" i="1" dirty="0">
                <a:solidFill>
                  <a:srgbClr val="DA3427"/>
                </a:solidFill>
              </a:rPr>
              <a:t>guest operator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guest may operate under your privileges as long as you’re present</a:t>
            </a:r>
          </a:p>
          <a:p>
            <a:pPr lvl="1"/>
            <a:r>
              <a:rPr lang="en-US" dirty="0"/>
              <a:t>If you walk away, the guest may operate only under his/her privileges (if unlicensed, they have no privileges)</a:t>
            </a:r>
          </a:p>
          <a:p>
            <a:pPr lvl="1"/>
            <a:r>
              <a:rPr lang="en-US" dirty="0"/>
              <a:t>If you’re the guest, and have a higher license class than the station owner, you may operate under your privileges</a:t>
            </a:r>
          </a:p>
          <a:p>
            <a:r>
              <a:rPr lang="en-US" dirty="0"/>
              <a:t>Both the guest operator and station owner are responsible for proper operation of the station</a:t>
            </a:r>
          </a:p>
          <a:p>
            <a:r>
              <a:rPr lang="en-US" dirty="0"/>
              <a:t>The control operator is responsible for the station’s transmissions</a:t>
            </a:r>
          </a:p>
          <a:p>
            <a:r>
              <a:rPr lang="en-US" dirty="0"/>
              <a:t>The station owner is responsible for limiting access to the station only to responsible licensees who will follow the FCC rules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75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F39F8-60C0-FC72-F06A-E721533CB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2B889-5250-67FF-AAC4-52D0285C1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874"/>
            <a:ext cx="10515600" cy="53821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Your </a:t>
            </a:r>
            <a:r>
              <a:rPr lang="en-US" i="1" dirty="0">
                <a:solidFill>
                  <a:srgbClr val="DA3427"/>
                </a:solidFill>
              </a:rPr>
              <a:t>call sign </a:t>
            </a:r>
            <a:r>
              <a:rPr lang="en-US" dirty="0"/>
              <a:t>is your identity on the air</a:t>
            </a:r>
          </a:p>
          <a:p>
            <a:r>
              <a:rPr lang="en-US" dirty="0"/>
              <a:t>Identification rules apply at all times</a:t>
            </a:r>
          </a:p>
          <a:p>
            <a:r>
              <a:rPr lang="en-US" dirty="0"/>
              <a:t>Unidentified transmissions (that is, no call sign) are not allowed</a:t>
            </a:r>
          </a:p>
          <a:p>
            <a:pPr lvl="1"/>
            <a:r>
              <a:rPr lang="en-US" dirty="0"/>
              <a:t>Exception … controlling a model craft</a:t>
            </a:r>
          </a:p>
          <a:p>
            <a:r>
              <a:rPr lang="en-US" dirty="0"/>
              <a:t>To make a short transmission to test an antenna or make adjustments to your radio, just state/send your call sign</a:t>
            </a:r>
          </a:p>
          <a:p>
            <a:pPr lvl="1"/>
            <a:r>
              <a:rPr lang="en-US" dirty="0"/>
              <a:t>Don’t key the microphone and listen for the repeater’s signal (</a:t>
            </a:r>
            <a:r>
              <a:rPr lang="en-US" i="1" dirty="0" err="1">
                <a:solidFill>
                  <a:srgbClr val="DA3427"/>
                </a:solidFill>
              </a:rPr>
              <a:t>kerchunking</a:t>
            </a:r>
            <a:r>
              <a:rPr lang="en-US" dirty="0"/>
              <a:t>)</a:t>
            </a:r>
          </a:p>
          <a:p>
            <a:r>
              <a:rPr lang="en-US" dirty="0"/>
              <a:t>Give your call sign at least once every </a:t>
            </a:r>
            <a:r>
              <a:rPr lang="en-US" i="1" dirty="0">
                <a:solidFill>
                  <a:srgbClr val="DA3427"/>
                </a:solidFill>
              </a:rPr>
              <a:t>10 minutes </a:t>
            </a:r>
            <a:r>
              <a:rPr lang="en-US" dirty="0"/>
              <a:t>during a contact and when the communication is finished</a:t>
            </a:r>
          </a:p>
          <a:p>
            <a:r>
              <a:rPr lang="en-US" dirty="0"/>
              <a:t>If you are using phone, you are required to </a:t>
            </a:r>
            <a:r>
              <a:rPr lang="en-US" i="1" dirty="0">
                <a:solidFill>
                  <a:srgbClr val="DA3427"/>
                </a:solidFill>
              </a:rPr>
              <a:t>identify in English</a:t>
            </a:r>
            <a:r>
              <a:rPr lang="en-US" dirty="0"/>
              <a:t>, even if communicating in another language</a:t>
            </a:r>
          </a:p>
          <a:p>
            <a:pPr lvl="1"/>
            <a:r>
              <a:rPr lang="en-US" dirty="0"/>
              <a:t>FCC recommends the use of phonetics when you identify by voice</a:t>
            </a:r>
          </a:p>
          <a:p>
            <a:pPr lvl="1"/>
            <a:r>
              <a:rPr lang="en-US" dirty="0"/>
              <a:t>You may give call sign by CW when communicating by voice</a:t>
            </a:r>
          </a:p>
        </p:txBody>
      </p:sp>
    </p:spTree>
    <p:extLst>
      <p:ext uri="{BB962C8B-B14F-4D97-AF65-F5344CB8AC3E}">
        <p14:creationId xmlns:p14="http://schemas.microsoft.com/office/powerpoint/2010/main" val="355751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E6BE-8138-29E0-22C0-26D1BF4C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Tactical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8B4C6-A507-3383-F6E4-FDEE8E1E5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27049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Tactical call signs </a:t>
            </a:r>
            <a:r>
              <a:rPr lang="en-US" dirty="0"/>
              <a:t>(or tactical IDs) help identify where a station is and what it is doing</a:t>
            </a:r>
          </a:p>
          <a:p>
            <a:pPr>
              <a:buClr>
                <a:schemeClr val="tx1"/>
              </a:buClr>
            </a:pPr>
            <a:r>
              <a:rPr lang="en-US" dirty="0"/>
              <a:t>Can be used at any time, but are usually used in emergency and public service operation</a:t>
            </a:r>
          </a:p>
          <a:p>
            <a:pPr>
              <a:buClr>
                <a:schemeClr val="tx1"/>
              </a:buClr>
            </a:pPr>
            <a:r>
              <a:rPr lang="en-US" dirty="0"/>
              <a:t>Allow consistent identification that streamlines communication based on function</a:t>
            </a:r>
          </a:p>
          <a:p>
            <a:pPr>
              <a:buClr>
                <a:schemeClr val="tx1"/>
              </a:buClr>
            </a:pPr>
            <a:r>
              <a:rPr lang="en-US" dirty="0"/>
              <a:t>Regular identification rules apply … give your FCC-assigned call sign </a:t>
            </a:r>
            <a:r>
              <a:rPr lang="en-US" i="1" dirty="0">
                <a:solidFill>
                  <a:srgbClr val="DA3427"/>
                </a:solidFill>
              </a:rPr>
              <a:t>every 10 minutes </a:t>
            </a:r>
            <a:r>
              <a:rPr lang="en-US" dirty="0"/>
              <a:t>and at the end of the communication</a:t>
            </a:r>
          </a:p>
          <a:p>
            <a:pPr>
              <a:buClr>
                <a:schemeClr val="tx1"/>
              </a:buClr>
            </a:pPr>
            <a:r>
              <a:rPr lang="en-US" dirty="0"/>
              <a:t>When a new operator takes over a tactical station, he/she gives their FCC-assigned call sign along with the tactical call</a:t>
            </a:r>
          </a:p>
        </p:txBody>
      </p:sp>
    </p:spTree>
    <p:extLst>
      <p:ext uri="{BB962C8B-B14F-4D97-AF65-F5344CB8AC3E}">
        <p14:creationId xmlns:p14="http://schemas.microsoft.com/office/powerpoint/2010/main" val="6318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FBF6-C2E9-8BC6-B2B8-3DA5A400D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Self-Assigned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0391F-7FF4-FB4B-9429-10C09FE7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When operating away from your home station, add information to your call sign so other stations are aware of your location</a:t>
            </a:r>
          </a:p>
          <a:p>
            <a:r>
              <a:rPr lang="en-US" dirty="0"/>
              <a:t>FCC Part 97.119(c) says …</a:t>
            </a:r>
          </a:p>
          <a:p>
            <a:pPr lvl="1"/>
            <a:r>
              <a:rPr lang="en-US" dirty="0"/>
              <a:t>One or more indicators may be included with the call sign. Each indicator must be separated from the call sign by the slant mark (/) or by any suitable word that denotes the slant mark. If an indicator is self-assigned, it must be included before, after, or both before and after, the call sign.</a:t>
            </a:r>
          </a:p>
          <a:p>
            <a:pPr lvl="1"/>
            <a:r>
              <a:rPr lang="en-US" dirty="0"/>
              <a:t>For example, on phone, KL7CC could identify as W3/KL7CC or KL7CC/W3, using “stroke,” “slash” or “portable” between the indicator and the call sign</a:t>
            </a:r>
          </a:p>
          <a:p>
            <a:pPr lvl="1"/>
            <a:r>
              <a:rPr lang="en-US" dirty="0"/>
              <a:t>Indicator may not conflict with some other indicator specified in the FCC rules, such as /KT, /AG and /AE (upgraded license class)</a:t>
            </a:r>
          </a:p>
          <a:p>
            <a:pPr lvl="1"/>
            <a:r>
              <a:rPr lang="en-US" dirty="0"/>
              <a:t>Indicator may not conflict with a prefix assigned to some other country</a:t>
            </a:r>
          </a:p>
        </p:txBody>
      </p:sp>
    </p:spTree>
    <p:extLst>
      <p:ext uri="{BB962C8B-B14F-4D97-AF65-F5344CB8AC3E}">
        <p14:creationId xmlns:p14="http://schemas.microsoft.com/office/powerpoint/2010/main" val="162924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8108-14C2-2E76-4880-5E2D4699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Transmissions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D2931-4359-8D0D-C6C1-F6BB84B73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Identification rules apply to on-the-air test transmissions</a:t>
            </a:r>
          </a:p>
          <a:p>
            <a:pPr lvl="1"/>
            <a:r>
              <a:rPr lang="en-US" dirty="0"/>
              <a:t>Call sign must be given once every 10 minutes and at the end of transmissions</a:t>
            </a:r>
          </a:p>
          <a:p>
            <a:r>
              <a:rPr lang="en-US" dirty="0"/>
              <a:t>Keep test transmissions brief to …</a:t>
            </a:r>
          </a:p>
          <a:p>
            <a:pPr lvl="1"/>
            <a:r>
              <a:rPr lang="en-US" dirty="0"/>
              <a:t>Avoid causing interference</a:t>
            </a:r>
          </a:p>
          <a:p>
            <a:pPr lvl="1"/>
            <a:r>
              <a:rPr lang="en-US" dirty="0"/>
              <a:t>Keep from occupying an otherwise useful frequency</a:t>
            </a:r>
          </a:p>
          <a:p>
            <a:r>
              <a:rPr lang="en-US" dirty="0"/>
              <a:t>Usual method of identifying during a test transmission …</a:t>
            </a:r>
          </a:p>
          <a:p>
            <a:pPr lvl="1"/>
            <a:r>
              <a:rPr lang="en-US" dirty="0"/>
              <a:t>Voice: Say </a:t>
            </a:r>
            <a:r>
              <a:rPr lang="en-US" i="1" dirty="0">
                <a:solidFill>
                  <a:srgbClr val="DA3427"/>
                </a:solidFill>
              </a:rPr>
              <a:t>KØILP testing</a:t>
            </a:r>
            <a:endParaRPr lang="en-US" dirty="0"/>
          </a:p>
          <a:p>
            <a:pPr lvl="1"/>
            <a:r>
              <a:rPr lang="en-US" dirty="0"/>
              <a:t>CW / Morse Code: Send </a:t>
            </a:r>
            <a:r>
              <a:rPr lang="en-US" i="1" dirty="0">
                <a:solidFill>
                  <a:srgbClr val="DA3427"/>
                </a:solidFill>
              </a:rPr>
              <a:t>KØILP VVV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5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2500279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may an amateur station transmit without a control operator?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When using automatic control, such as in the case of a repeater</a:t>
            </a:r>
          </a:p>
          <a:p>
            <a:r>
              <a:t>When the station licensee is away and another licensed amateur is using the station</a:t>
            </a:r>
          </a:p>
          <a:p>
            <a:r>
              <a:t>When the transmitting station is an auxiliary station</a:t>
            </a:r>
          </a:p>
          <a:p>
            <a:r>
              <a:t>Never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T1E01 D 97.7(a) 8-1</a:t>
            </a:r>
          </a:p>
        </p:txBody>
      </p:sp>
    </p:spTree>
    <p:extLst>
      <p:ext uri="{BB962C8B-B14F-4D97-AF65-F5344CB8AC3E}">
        <p14:creationId xmlns:p14="http://schemas.microsoft.com/office/powerpoint/2010/main" val="211449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Who must designate the station control operator?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station licensee</a:t>
            </a:r>
          </a:p>
          <a:p>
            <a:r>
              <a:t>The FCC</a:t>
            </a:r>
          </a:p>
          <a:p>
            <a:r>
              <a:t>The frequency coordinator</a:t>
            </a:r>
          </a:p>
          <a:p>
            <a:r>
              <a:t>Any licensed operator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T1E03 A 97.103(b) 8-1</a:t>
            </a:r>
          </a:p>
        </p:txBody>
      </p:sp>
    </p:spTree>
    <p:extLst>
      <p:ext uri="{BB962C8B-B14F-4D97-AF65-F5344CB8AC3E}">
        <p14:creationId xmlns:p14="http://schemas.microsoft.com/office/powerpoint/2010/main" val="159644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determines the transmitting frequency privileges of an amateur station?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frequency authorized by the frequency coordinator</a:t>
            </a:r>
          </a:p>
          <a:p>
            <a:r>
              <a:t>The frequencies printed on the license grant</a:t>
            </a:r>
          </a:p>
          <a:p>
            <a:r>
              <a:t>The highest class of operator license held by anyone on the premises</a:t>
            </a:r>
          </a:p>
          <a:p>
            <a:r>
              <a:t>The class of operator license held by the control operator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T1E04 D 97.103(b) 8-2</a:t>
            </a:r>
          </a:p>
        </p:txBody>
      </p:sp>
    </p:spTree>
    <p:extLst>
      <p:ext uri="{BB962C8B-B14F-4D97-AF65-F5344CB8AC3E}">
        <p14:creationId xmlns:p14="http://schemas.microsoft.com/office/powerpoint/2010/main" val="218709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an amateur station’s control point?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location of the station’s transmitting antenna</a:t>
            </a:r>
          </a:p>
          <a:p>
            <a:r>
              <a:t>The location of the station’s transmitting apparatus</a:t>
            </a:r>
          </a:p>
          <a:p>
            <a:r>
              <a:t>The location at which the control operator function is performed</a:t>
            </a:r>
          </a:p>
          <a:p>
            <a:r>
              <a:t>The mailing address of the station licensee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T1E05 C 97.3(a)(14) 8-1</a:t>
            </a:r>
          </a:p>
        </p:txBody>
      </p:sp>
    </p:spTree>
    <p:extLst>
      <p:ext uri="{BB962C8B-B14F-4D97-AF65-F5344CB8AC3E}">
        <p14:creationId xmlns:p14="http://schemas.microsoft.com/office/powerpoint/2010/main" val="286286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571335"/>
          </a:xfrm>
        </p:spPr>
        <p:txBody>
          <a:bodyPr>
            <a:normAutofit/>
          </a:bodyPr>
          <a:lstStyle/>
          <a:p>
            <a:r>
              <a:t>When, other than during an emergency, may a Technician class licensee be the control operator of a station operating in an Amateur Extra Class band segment?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At no time</a:t>
            </a:r>
          </a:p>
          <a:p>
            <a:r>
              <a:t>When designated as the control operator by an Amateur Extra Class licensee</a:t>
            </a:r>
          </a:p>
          <a:p>
            <a:r>
              <a:t>As part of a multi-operator contest team</a:t>
            </a:r>
          </a:p>
          <a:p>
            <a:r>
              <a:t>When using a club station whose trustee holds an Amateur Extra Class license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T1E06 A 97.103(b) 8-2</a:t>
            </a:r>
          </a:p>
        </p:txBody>
      </p:sp>
    </p:spTree>
    <p:extLst>
      <p:ext uri="{BB962C8B-B14F-4D97-AF65-F5344CB8AC3E}">
        <p14:creationId xmlns:p14="http://schemas.microsoft.com/office/powerpoint/2010/main" val="274210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the control operator is not the station licensee, who is responsible for the proper operation of the station?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All licensed amateurs who are present at the operation</a:t>
            </a:r>
          </a:p>
          <a:p>
            <a:r>
              <a:t>Only the station licensee</a:t>
            </a:r>
          </a:p>
          <a:p>
            <a:r>
              <a:t>Only the control operator</a:t>
            </a:r>
          </a:p>
          <a:p>
            <a:r>
              <a:t>The control operator and the station licensee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T1E07 D 97.103(a) 8-2</a:t>
            </a:r>
          </a:p>
        </p:txBody>
      </p:sp>
    </p:spTree>
    <p:extLst>
      <p:ext uri="{BB962C8B-B14F-4D97-AF65-F5344CB8AC3E}">
        <p14:creationId xmlns:p14="http://schemas.microsoft.com/office/powerpoint/2010/main" val="162895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224589"/>
            <a:ext cx="10965873" cy="1711871"/>
          </a:xfrm>
        </p:spPr>
        <p:txBody>
          <a:bodyPr>
            <a:normAutofit/>
          </a:bodyPr>
          <a:lstStyle/>
          <a:p>
            <a:r>
              <a:t>What is a control operator as defined in Part 97?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person speaking or otherwise communicating messages over an amateur station</a:t>
            </a:r>
          </a:p>
          <a:p>
            <a:r>
              <a:t>The person who is the licensee of an amateur station</a:t>
            </a:r>
          </a:p>
          <a:p>
            <a:r>
              <a:t>An amateur operator identified in the FCC database as responsible for transmissions and FCC rules compliance at a station license location</a:t>
            </a:r>
          </a:p>
          <a:p>
            <a:r>
              <a:t>An amateur operator designated by the licensee of a station to be responsible for transmissions and FCC rules compliance at that station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T1E11 D 97.103(a) 8-2</a:t>
            </a:r>
          </a:p>
        </p:txBody>
      </p:sp>
    </p:spTree>
    <p:extLst>
      <p:ext uri="{BB962C8B-B14F-4D97-AF65-F5344CB8AC3E}">
        <p14:creationId xmlns:p14="http://schemas.microsoft.com/office/powerpoint/2010/main" val="353175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571335"/>
          </a:xfrm>
        </p:spPr>
        <p:txBody>
          <a:bodyPr>
            <a:normAutofit/>
          </a:bodyPr>
          <a:lstStyle/>
          <a:p>
            <a:r>
              <a:t>What do the FCC rules state regarding the use of a phonetic alphabet for station identification in the Amateur Radio Service?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It is required when transmitting emergency messages</a:t>
            </a:r>
          </a:p>
          <a:p>
            <a:r>
              <a:t>It is encouraged when using phone emissions</a:t>
            </a:r>
          </a:p>
          <a:p>
            <a:r>
              <a:t>It is required when in contact with foreign stations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T1A03 B 97.119(b)(2) 8-3</a:t>
            </a:r>
          </a:p>
        </p:txBody>
      </p:sp>
    </p:spTree>
    <p:extLst>
      <p:ext uri="{BB962C8B-B14F-4D97-AF65-F5344CB8AC3E}">
        <p14:creationId xmlns:p14="http://schemas.microsoft.com/office/powerpoint/2010/main" val="393601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may an amateur station transmit without identifying on the air?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When the transmissions are of a brief nature to make station adjustments</a:t>
            </a:r>
          </a:p>
          <a:p>
            <a:r>
              <a:t>When the transmissions are unmodulated</a:t>
            </a:r>
          </a:p>
          <a:p>
            <a:r>
              <a:t>When the transmitted power level is below 0.1 watt</a:t>
            </a:r>
          </a:p>
          <a:p>
            <a:r>
              <a:t>When transmitting signals to control model craft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T1D11 D 97.119(a) 8-3</a:t>
            </a:r>
          </a:p>
        </p:txBody>
      </p:sp>
    </p:spTree>
    <p:extLst>
      <p:ext uri="{BB962C8B-B14F-4D97-AF65-F5344CB8AC3E}">
        <p14:creationId xmlns:p14="http://schemas.microsoft.com/office/powerpoint/2010/main" val="57905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are you required to transmit your assigned call 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At the beginning of each contact, and every 10 minutes thereafter</a:t>
            </a:r>
          </a:p>
          <a:p>
            <a:r>
              <a:t>At least once during each transmission</a:t>
            </a:r>
          </a:p>
          <a:p>
            <a:r>
              <a:t>At least every 15 minutes during and at the end of a communication</a:t>
            </a:r>
          </a:p>
          <a:p>
            <a:r>
              <a:t>At least every 10 minutes during and at the end of a 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T1F03 D 97.119(a) 8-3</a:t>
            </a:r>
          </a:p>
        </p:txBody>
      </p:sp>
    </p:spTree>
    <p:extLst>
      <p:ext uri="{BB962C8B-B14F-4D97-AF65-F5344CB8AC3E}">
        <p14:creationId xmlns:p14="http://schemas.microsoft.com/office/powerpoint/2010/main" val="270207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language must you use for identification when using a phone emission?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Any language recognized by the United Nations</a:t>
            </a:r>
          </a:p>
          <a:p>
            <a:r>
              <a:t>Any language recognized by the ITU</a:t>
            </a:r>
          </a:p>
          <a:p>
            <a:r>
              <a:t>English</a:t>
            </a:r>
          </a:p>
          <a:p>
            <a:r>
              <a:t>English, French, or Spanish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T1F04 C 97.119(b)(2) 8-3</a:t>
            </a:r>
          </a:p>
        </p:txBody>
      </p:sp>
    </p:spTree>
    <p:extLst>
      <p:ext uri="{BB962C8B-B14F-4D97-AF65-F5344CB8AC3E}">
        <p14:creationId xmlns:p14="http://schemas.microsoft.com/office/powerpoint/2010/main" val="238399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method of call sign identification is required for a station transmitting phone signals?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Send the call sign followed by the indicator RPT</a:t>
            </a:r>
          </a:p>
          <a:p>
            <a:r>
              <a:t>Send the call sign using a CW or phone emission</a:t>
            </a:r>
          </a:p>
          <a:p>
            <a:r>
              <a:t>Send the call sign followed by the indicator R</a:t>
            </a:r>
          </a:p>
          <a:p>
            <a:r>
              <a:t>Send the call sign using only a phone emission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T1F05 B 97.119(b)(2) 8-3</a:t>
            </a:r>
          </a:p>
        </p:txBody>
      </p:sp>
    </p:spTree>
    <p:extLst>
      <p:ext uri="{BB962C8B-B14F-4D97-AF65-F5344CB8AC3E}">
        <p14:creationId xmlns:p14="http://schemas.microsoft.com/office/powerpoint/2010/main" val="329483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35338"/>
          </a:xfrm>
        </p:spPr>
        <p:txBody>
          <a:bodyPr>
            <a:normAutofit fontScale="90000"/>
          </a:bodyPr>
          <a:lstStyle/>
          <a:p>
            <a:r>
              <a:t>How often must you identify with your FCC-assigned call sign when using tactical call signs such as “Race Headquarters”?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Never, the tactical call is sufficient</a:t>
            </a:r>
          </a:p>
          <a:p>
            <a:r>
              <a:t>Once every hour</a:t>
            </a:r>
          </a:p>
          <a:p>
            <a:r>
              <a:t>At least every 10 minutes during and at the end of a communication</a:t>
            </a:r>
          </a:p>
          <a:p>
            <a:r>
              <a:t>At the end of every transmission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T1F02 C 97.119 (a) 8-4</a:t>
            </a:r>
          </a:p>
        </p:txBody>
      </p:sp>
    </p:spTree>
    <p:extLst>
      <p:ext uri="{BB962C8B-B14F-4D97-AF65-F5344CB8AC3E}">
        <p14:creationId xmlns:p14="http://schemas.microsoft.com/office/powerpoint/2010/main" val="17594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self-assigned indicators are acceptable when using a phone transmission?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KL7CC stroke W3</a:t>
            </a:r>
          </a:p>
          <a:p>
            <a:r>
              <a:t>KL7CC slant W3</a:t>
            </a:r>
          </a:p>
          <a:p>
            <a:r>
              <a:t>KL7CC slash W3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T1F06 D 97.119(c) 8-4</a:t>
            </a:r>
          </a:p>
        </p:txBody>
      </p:sp>
    </p:spTree>
    <p:extLst>
      <p:ext uri="{BB962C8B-B14F-4D97-AF65-F5344CB8AC3E}">
        <p14:creationId xmlns:p14="http://schemas.microsoft.com/office/powerpoint/2010/main" val="290742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an effective way to seek a call from any phone station when not using a repeater?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Sign your call sign once, followed by the words “listening for a call;” if there is no answer, change the frequency and repeat</a:t>
            </a:r>
          </a:p>
          <a:p>
            <a:r>
              <a:t>Say “QTC,” followed by “this is” and your call sign; if there is no answer, change the frequency and repeat</a:t>
            </a:r>
          </a:p>
          <a:p>
            <a:r>
              <a:t>Transmit an unmodulated carrier for approximately 10 seconds, followed by “this is” and your call sign, and pause to listen; repeat as necessary</a:t>
            </a:r>
          </a:p>
          <a:p>
            <a:r>
              <a:t>Repeat “CQ” a few times, followed by “this is,” and your call sign, then pause to listen; repeat as necessary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T2A06 D 8-5</a:t>
            </a:r>
          </a:p>
        </p:txBody>
      </p:sp>
    </p:spTree>
    <p:extLst>
      <p:ext uri="{BB962C8B-B14F-4D97-AF65-F5344CB8AC3E}">
        <p14:creationId xmlns:p14="http://schemas.microsoft.com/office/powerpoint/2010/main" val="327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46182-40FF-5D0E-FA7E-DF25DF8F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2C696-D0BF-A472-E855-F67BEFC00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Interference is caused by </a:t>
            </a:r>
            <a:r>
              <a:rPr lang="en-US" i="1" dirty="0">
                <a:solidFill>
                  <a:srgbClr val="DA3427"/>
                </a:solidFill>
              </a:rPr>
              <a:t>noise</a:t>
            </a:r>
            <a:r>
              <a:rPr lang="en-US" dirty="0"/>
              <a:t> and by </a:t>
            </a:r>
            <a:r>
              <a:rPr lang="en-US" i="1" dirty="0">
                <a:solidFill>
                  <a:srgbClr val="DA3427"/>
                </a:solidFill>
              </a:rPr>
              <a:t>signals</a:t>
            </a:r>
          </a:p>
          <a:p>
            <a:r>
              <a:rPr lang="en-US" dirty="0"/>
              <a:t>Interference from </a:t>
            </a:r>
            <a:r>
              <a:rPr lang="en-US" dirty="0">
                <a:solidFill>
                  <a:schemeClr val="tx1"/>
                </a:solidFill>
              </a:rPr>
              <a:t>natural sources or unintentionally radiated signals from appliances, industrial equipment, and computing equipment </a:t>
            </a:r>
            <a:r>
              <a:rPr lang="en-US" dirty="0"/>
              <a:t>is called </a:t>
            </a:r>
            <a:r>
              <a:rPr lang="en-US" i="1" dirty="0">
                <a:solidFill>
                  <a:srgbClr val="0000FF"/>
                </a:solidFill>
              </a:rPr>
              <a:t>QRN</a:t>
            </a:r>
          </a:p>
          <a:p>
            <a:r>
              <a:rPr lang="en-US" dirty="0"/>
              <a:t>Interference from nearby signals is called </a:t>
            </a:r>
            <a:r>
              <a:rPr lang="en-US" i="1" dirty="0">
                <a:solidFill>
                  <a:srgbClr val="0000FF"/>
                </a:solidFill>
              </a:rPr>
              <a:t>QRM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Harmful interference </a:t>
            </a:r>
            <a:r>
              <a:rPr lang="en-US" dirty="0">
                <a:solidFill>
                  <a:schemeClr val="tx1"/>
                </a:solidFill>
              </a:rPr>
              <a:t>is a transmission signal that seriously degrades, obstructs, or interrupts communications of a regulated service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No one has an absolute right to any frequency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Willful interference </a:t>
            </a:r>
            <a:r>
              <a:rPr lang="en-US" dirty="0"/>
              <a:t>is intentionally creating harmful interference, and is never allowed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9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B635-04B9-C71F-E850-BAD85253A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Third-Party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4E7B7-DCC0-00AC-8862-36761EBF1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Ham radio is frequently used to send messages on behalf of unlicensed persons or organizations</a:t>
            </a:r>
            <a:endParaRPr lang="en-US" i="1" dirty="0">
              <a:solidFill>
                <a:srgbClr val="DA3427"/>
              </a:solidFill>
            </a:endParaRPr>
          </a:p>
          <a:p>
            <a:r>
              <a:rPr lang="en-US" dirty="0"/>
              <a:t>Third-Party Communications definition: A message from an amateur station control operator to another amateur station control operator on behalf of another person … the </a:t>
            </a:r>
            <a:r>
              <a:rPr lang="en-US" i="1" dirty="0">
                <a:solidFill>
                  <a:srgbClr val="DA3427"/>
                </a:solidFill>
              </a:rPr>
              <a:t>other person </a:t>
            </a:r>
            <a:r>
              <a:rPr lang="en-US" dirty="0"/>
              <a:t>is the third party</a:t>
            </a:r>
          </a:p>
          <a:p>
            <a:r>
              <a:rPr lang="en-US" dirty="0"/>
              <a:t>Rules change when signals cross international borders … only certain countries allow third-party communications with US hams … called </a:t>
            </a:r>
            <a:r>
              <a:rPr lang="en-US" i="1" dirty="0">
                <a:solidFill>
                  <a:srgbClr val="DA3427"/>
                </a:solidFill>
              </a:rPr>
              <a:t>third-party agreements</a:t>
            </a:r>
          </a:p>
          <a:p>
            <a:r>
              <a:rPr lang="en-US" dirty="0"/>
              <a:t>List of countries with third-party agreements with the US is in Table 8.1 in your text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39BA-690A-98B1-A58E-93001CAC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and Automatic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875BE-0794-F7EB-4801-0D3E13CA7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Stations such as repeaters and beacons operate without a human control operator present</a:t>
            </a:r>
          </a:p>
          <a:p>
            <a:pPr lvl="1"/>
            <a:r>
              <a:rPr lang="en-US" dirty="0"/>
              <a:t>Must be operated in compliance with FCC rules, no matter where the control point is located</a:t>
            </a:r>
          </a:p>
          <a:p>
            <a:r>
              <a:rPr lang="en-US" dirty="0"/>
              <a:t>Local control — a control operator is physically present at the transmitter</a:t>
            </a:r>
          </a:p>
          <a:p>
            <a:r>
              <a:rPr lang="en-US" dirty="0"/>
              <a:t>Remote operation — the control point is located away from the transmitter</a:t>
            </a:r>
          </a:p>
          <a:p>
            <a:pPr lvl="1"/>
            <a:r>
              <a:rPr lang="en-US" dirty="0"/>
              <a:t>Control operator operates the transmitter indirectly via some kind of </a:t>
            </a:r>
            <a:r>
              <a:rPr lang="en-US" i="1" dirty="0">
                <a:solidFill>
                  <a:srgbClr val="DA3427"/>
                </a:solidFill>
              </a:rPr>
              <a:t>control link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Control operator must be present at the control point during all transmission</a:t>
            </a:r>
          </a:p>
          <a:p>
            <a:r>
              <a:rPr lang="en-US" dirty="0">
                <a:solidFill>
                  <a:schemeClr val="tx1"/>
                </a:solidFill>
              </a:rPr>
              <a:t>Automatic operation — the station operates under the control of devices and procedures that ensure compliance with FCC rules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Control operator is required, but need not be at the control point when the station is transmitting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Repeaters, beacons, space stations, and digipeaters (that relay messages) are allowed to be automatically controlled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28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6E8F-FC2B-9E8A-EFD1-3BBCD7DB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B5C2E-61F7-107A-89D3-9565C3016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matter what type of control is asserted, the station must operate in compliance with FCC rules at all times</a:t>
            </a:r>
          </a:p>
          <a:p>
            <a:r>
              <a:rPr lang="en-US" dirty="0"/>
              <a:t>Repeater owners must install the necessary equipment and procedures for automatic control that ensures the repeater operates in compliance with FCC rules</a:t>
            </a:r>
          </a:p>
          <a:p>
            <a:r>
              <a:rPr lang="en-US" dirty="0"/>
              <a:t>Even if a repeater is on remote control, repeater users are still responsible for proper operation via the repeater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538D9-A002-7E0D-174F-872E6F82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Prohibited Transmissions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63CD9-3EA9-6584-76FD-9B7554E90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Four types of prohibited communications …</a:t>
            </a:r>
          </a:p>
          <a:p>
            <a:pPr lvl="1"/>
            <a:r>
              <a:rPr lang="en-US" dirty="0"/>
              <a:t>Unidentified transmissions (no call sign)</a:t>
            </a:r>
          </a:p>
          <a:p>
            <a:pPr lvl="1"/>
            <a:r>
              <a:rPr lang="en-US" dirty="0"/>
              <a:t>False or deceptive signals (using someone else’s call sign)</a:t>
            </a:r>
          </a:p>
          <a:p>
            <a:pPr lvl="1"/>
            <a:r>
              <a:rPr lang="en-US" dirty="0"/>
              <a:t>False distress or emergency signals</a:t>
            </a:r>
          </a:p>
          <a:p>
            <a:pPr lvl="1"/>
            <a:r>
              <a:rPr lang="en-US" dirty="0"/>
              <a:t>Obscene or indecent speech</a:t>
            </a:r>
          </a:p>
          <a:p>
            <a:r>
              <a:rPr lang="en-US" dirty="0"/>
              <a:t>Regular communications that could reasonably be performed through some other radio service are prohibited (such as directing boat traffic that should be done on marine VHF channels)</a:t>
            </a:r>
          </a:p>
          <a:p>
            <a:r>
              <a:rPr lang="en-US" dirty="0"/>
              <a:t>Communications in return for some kind of compensation is prohibited</a:t>
            </a:r>
          </a:p>
        </p:txBody>
      </p:sp>
    </p:spTree>
    <p:extLst>
      <p:ext uri="{BB962C8B-B14F-4D97-AF65-F5344CB8AC3E}">
        <p14:creationId xmlns:p14="http://schemas.microsoft.com/office/powerpoint/2010/main" val="149781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F7BE3-4E95-093D-2E02-B446007A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24D2-D2FD-5F68-49B0-17AA7CD34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dirty="0"/>
              <a:t>No transmissions related to conducting your business or employer’s activities are permitted</a:t>
            </a:r>
          </a:p>
          <a:p>
            <a:r>
              <a:rPr lang="en-US" dirty="0"/>
              <a:t>You can order things over the air, as long as you don’t do it regularly or as part of your normal income-making activities</a:t>
            </a:r>
          </a:p>
          <a:p>
            <a:r>
              <a:rPr lang="en-US" dirty="0"/>
              <a:t>You can advertise equipment for sale as long as it pertains to Amateur Radio and it’s not your regular business</a:t>
            </a:r>
          </a:p>
          <a:p>
            <a:r>
              <a:rPr lang="en-US" dirty="0"/>
              <a:t>You cannot be paid for operating an amateur station</a:t>
            </a:r>
          </a:p>
          <a:p>
            <a:r>
              <a:rPr lang="en-US" dirty="0"/>
              <a:t>One exception to business prohibition is that teachers may use ham radio as part of their classroom instruction</a:t>
            </a:r>
          </a:p>
          <a:p>
            <a:pPr lvl="1"/>
            <a:r>
              <a:rPr lang="en-US" dirty="0"/>
              <a:t>Must be incidental to their job and can’t be the majority of their duties</a:t>
            </a:r>
          </a:p>
        </p:txBody>
      </p:sp>
    </p:spTree>
    <p:extLst>
      <p:ext uri="{BB962C8B-B14F-4D97-AF65-F5344CB8AC3E}">
        <p14:creationId xmlns:p14="http://schemas.microsoft.com/office/powerpoint/2010/main" val="265322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D6A6-A0EC-2CBA-3C49-2A0DFFE5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Encrypted Transmissions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59FE6-5577-2FE2-2E96-B904138B6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Encoding that uses codes or ciphers to hide the meaning of the transmitted message is called </a:t>
            </a:r>
            <a:r>
              <a:rPr lang="en-US" i="1" dirty="0">
                <a:solidFill>
                  <a:srgbClr val="DA3427"/>
                </a:solidFill>
              </a:rPr>
              <a:t>encryption</a:t>
            </a:r>
          </a:p>
          <a:p>
            <a:pPr lvl="1"/>
            <a:r>
              <a:rPr lang="en-US" dirty="0"/>
              <a:t>Recovering the encrypted information is called </a:t>
            </a:r>
            <a:r>
              <a:rPr lang="en-US" i="1" dirty="0">
                <a:solidFill>
                  <a:srgbClr val="DA3427"/>
                </a:solidFill>
              </a:rPr>
              <a:t>decryption</a:t>
            </a:r>
          </a:p>
          <a:p>
            <a:r>
              <a:rPr lang="en-US" dirty="0"/>
              <a:t>Amateurs </a:t>
            </a:r>
            <a:r>
              <a:rPr lang="en-US" i="1" dirty="0">
                <a:solidFill>
                  <a:srgbClr val="0000FF"/>
                </a:solidFill>
              </a:rPr>
              <a:t>may not use </a:t>
            </a:r>
            <a:r>
              <a:rPr lang="en-US" dirty="0"/>
              <a:t>encryption techniques except for radio control and control transmissions to space stations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9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E325-E501-FA02-7E78-ED0BAEAF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Broadcasting and Retransmission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F7EC6-3C19-7E41-F3E2-88E383D6C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12059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Broadcasting</a:t>
            </a:r>
            <a:r>
              <a:rPr lang="en-US" dirty="0"/>
              <a:t> consists of </a:t>
            </a:r>
            <a:r>
              <a:rPr lang="en-US" i="1" dirty="0">
                <a:solidFill>
                  <a:srgbClr val="DA3427"/>
                </a:solidFill>
              </a:rPr>
              <a:t>one-way transmissions </a:t>
            </a:r>
            <a:r>
              <a:rPr lang="en-US" dirty="0"/>
              <a:t>intended for reception by the general public</a:t>
            </a:r>
          </a:p>
          <a:p>
            <a:r>
              <a:rPr lang="en-US" dirty="0"/>
              <a:t>Hams may only broadcast when …</a:t>
            </a:r>
          </a:p>
          <a:p>
            <a:pPr lvl="1"/>
            <a:r>
              <a:rPr lang="en-US" dirty="0"/>
              <a:t>Transmitting code practice</a:t>
            </a:r>
          </a:p>
          <a:p>
            <a:pPr lvl="1"/>
            <a:r>
              <a:rPr lang="en-US" dirty="0"/>
              <a:t>Communicating information bulletins for other amateurs</a:t>
            </a:r>
          </a:p>
          <a:p>
            <a:pPr lvl="1"/>
            <a:r>
              <a:rPr lang="en-US" dirty="0"/>
              <a:t>Necessary for emergency communications</a:t>
            </a:r>
          </a:p>
          <a:p>
            <a:r>
              <a:rPr lang="en-US" dirty="0"/>
              <a:t>Hams are prohibited from assisting and participating in news gathering by broadcasting organizations</a:t>
            </a:r>
          </a:p>
          <a:p>
            <a:r>
              <a:rPr lang="en-US" dirty="0"/>
              <a:t>Music can only be rebroadcast as part of an authorized rebroadcast of space station transmissions</a:t>
            </a:r>
          </a:p>
          <a:p>
            <a:pPr>
              <a:buClr>
                <a:schemeClr val="tx1"/>
              </a:buClr>
            </a:pPr>
            <a:r>
              <a:rPr lang="en-US" i="1" dirty="0">
                <a:solidFill>
                  <a:srgbClr val="DA3427"/>
                </a:solidFill>
              </a:rPr>
              <a:t>Retransmitting</a:t>
            </a:r>
            <a:r>
              <a:rPr lang="en-US" dirty="0"/>
              <a:t> the signals of another station is prohibited, except when relaying messages or digital data from another station</a:t>
            </a:r>
          </a:p>
        </p:txBody>
      </p:sp>
    </p:spTree>
    <p:extLst>
      <p:ext uri="{BB962C8B-B14F-4D97-AF65-F5344CB8AC3E}">
        <p14:creationId xmlns:p14="http://schemas.microsoft.com/office/powerpoint/2010/main" val="70950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2D13-C8CB-EC06-5931-0B40155B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5" y="266498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1442184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prohibited?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International communications on VHF bands and higher frequencies</a:t>
            </a:r>
          </a:p>
          <a:p>
            <a:r>
              <a:t>Willful or malicious interference</a:t>
            </a:r>
          </a:p>
          <a:p>
            <a:r>
              <a:t>Third-party traffic using digital modes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T1A11 B 97.101 (d) 8-5</a:t>
            </a:r>
          </a:p>
        </p:txBody>
      </p:sp>
    </p:spTree>
    <p:extLst>
      <p:ext uri="{BB962C8B-B14F-4D97-AF65-F5344CB8AC3E}">
        <p14:creationId xmlns:p14="http://schemas.microsoft.com/office/powerpoint/2010/main" val="370150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an example of automatic control?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Repeater operation</a:t>
            </a:r>
          </a:p>
          <a:p>
            <a:r>
              <a:t>Controlling a station over the internet</a:t>
            </a:r>
          </a:p>
          <a:p>
            <a:r>
              <a:t>Using a computer or other device to send CW automatically</a:t>
            </a:r>
          </a:p>
          <a:p>
            <a:r>
              <a:t>Using a computer or other device to identify automatically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T1E08 A 2026-2030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 fontScale="90000"/>
          </a:bodyPr>
          <a:lstStyle/>
          <a:p>
            <a:r>
              <a:t>Which of the following applies when two stations transmitting on the same frequency interfere with each other?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stations should negotiate continued use of the frequency</a:t>
            </a:r>
          </a:p>
          <a:p>
            <a:r>
              <a:t>Both stations should choose another frequency to avoid conflict</a:t>
            </a:r>
          </a:p>
          <a:p>
            <a:r>
              <a:t>Whichever station was on the frequency first has preemptive rights to the frequency</a:t>
            </a:r>
          </a:p>
          <a:p>
            <a:r>
              <a:t>Use subaudible tones so both stations can share the 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T2B08 A 8-5</a:t>
            </a:r>
          </a:p>
        </p:txBody>
      </p:sp>
    </p:spTree>
    <p:extLst>
      <p:ext uri="{BB962C8B-B14F-4D97-AF65-F5344CB8AC3E}">
        <p14:creationId xmlns:p14="http://schemas.microsoft.com/office/powerpoint/2010/main" val="308706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 fontScale="90000"/>
          </a:bodyPr>
          <a:lstStyle/>
          <a:p>
            <a:r>
              <a:t>Which of the following restrictions apply when a non-licensed person speaks to a foreign amateur radio station via a station under the control of an FCC-licensed amateur radio operator?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The person must be a U.S. citizen</a:t>
            </a:r>
          </a:p>
          <a:p>
            <a:r>
              <a:t>The foreign station must be in a country with which the U.S. has a third-party agreement</a:t>
            </a:r>
          </a:p>
          <a:p>
            <a:r>
              <a:t>The licensed control operator must do the station identification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T1F07 B 97.115(a)(2) 8-7</a:t>
            </a:r>
          </a:p>
        </p:txBody>
      </p:sp>
    </p:spTree>
    <p:extLst>
      <p:ext uri="{BB962C8B-B14F-4D97-AF65-F5344CB8AC3E}">
        <p14:creationId xmlns:p14="http://schemas.microsoft.com/office/powerpoint/2010/main" val="323182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 is the definition of third-party communications?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A message from a control operator to another amateur station control operator on behalf of another person</a:t>
            </a:r>
          </a:p>
          <a:p>
            <a:r>
              <a:t>Amateur radio communications where three stations are in communications with one another</a:t>
            </a:r>
          </a:p>
          <a:p>
            <a:r>
              <a:t>Operation when the transmitting equipment is licensed to a person other than the control operator</a:t>
            </a:r>
          </a:p>
          <a:p>
            <a:r>
              <a:t>Temporary authorization for an unlicensed person to transmit on the amateur bands for technical experiments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T1F08 A 97.3(a)(47) 8-7</a:t>
            </a:r>
          </a:p>
        </p:txBody>
      </p:sp>
    </p:spTree>
    <p:extLst>
      <p:ext uri="{BB962C8B-B14F-4D97-AF65-F5344CB8AC3E}">
        <p14:creationId xmlns:p14="http://schemas.microsoft.com/office/powerpoint/2010/main" val="160074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amateur stations may be remotely controlled?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Only repeater stations</a:t>
            </a:r>
          </a:p>
          <a:p>
            <a:r>
              <a:t>Only automatically controlled stations</a:t>
            </a:r>
          </a:p>
          <a:p>
            <a:r>
              <a:t>Only digital stations</a:t>
            </a:r>
          </a:p>
          <a:p>
            <a:r>
              <a:t>Any station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T1E09 D 97.109(c) 8-9</a:t>
            </a:r>
          </a:p>
        </p:txBody>
      </p:sp>
    </p:spTree>
    <p:extLst>
      <p:ext uri="{BB962C8B-B14F-4D97-AF65-F5344CB8AC3E}">
        <p14:creationId xmlns:p14="http://schemas.microsoft.com/office/powerpoint/2010/main" val="58511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an example of remote control as defined in Part 97?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A software defined radio (SDR)</a:t>
            </a:r>
          </a:p>
          <a:p>
            <a:r>
              <a:t>Operating the station over the internet</a:t>
            </a:r>
          </a:p>
          <a:p>
            <a:r>
              <a:t>Controlling a model aircraft, boat, or car by amateur radio</a:t>
            </a:r>
          </a:p>
          <a:p>
            <a:r>
              <a:t>Earth-Moon-Earth (EME) 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T1E10 B 97.3(a)(39) 8-9</a:t>
            </a:r>
          </a:p>
        </p:txBody>
      </p:sp>
    </p:spTree>
    <p:extLst>
      <p:ext uri="{BB962C8B-B14F-4D97-AF65-F5344CB8AC3E}">
        <p14:creationId xmlns:p14="http://schemas.microsoft.com/office/powerpoint/2010/main" val="320781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Who is accountable if a repeater inadvertently retransmits communications that violate the FCC rules?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The control operator of the originating station</a:t>
            </a:r>
          </a:p>
          <a:p>
            <a:r>
              <a:t>The control operator of the repeater</a:t>
            </a:r>
          </a:p>
          <a:p>
            <a:r>
              <a:t>The owner of the repeater</a:t>
            </a:r>
          </a:p>
          <a:p>
            <a:r>
              <a:t>Both the originating station and the repeater owner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T1F10 A 97.205(g) 8-9</a:t>
            </a:r>
          </a:p>
        </p:txBody>
      </p:sp>
    </p:spTree>
    <p:extLst>
      <p:ext uri="{BB962C8B-B14F-4D97-AF65-F5344CB8AC3E}">
        <p14:creationId xmlns:p14="http://schemas.microsoft.com/office/powerpoint/2010/main" val="258158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What, if any, are the restrictions concerning transmission of language that may be considered indecent or obscene?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The FCC maintains a list of words that are not permitted to be used on amateur frequencies</a:t>
            </a:r>
          </a:p>
          <a:p>
            <a:r>
              <a:t>Any such language is prohibited</a:t>
            </a:r>
          </a:p>
          <a:p>
            <a:r>
              <a:t>The International Telecommunications Union (ITU) maintains a list of words that are not permitted to be used on amateur frequencies</a:t>
            </a:r>
          </a:p>
          <a:p>
            <a:r>
              <a:t>There is no such prohibition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T1D06 B 97.113(a)(4) 8-10</a:t>
            </a:r>
          </a:p>
        </p:txBody>
      </p:sp>
    </p:spTree>
    <p:extLst>
      <p:ext uri="{BB962C8B-B14F-4D97-AF65-F5344CB8AC3E}">
        <p14:creationId xmlns:p14="http://schemas.microsoft.com/office/powerpoint/2010/main" val="35351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 fontScale="90000"/>
          </a:bodyPr>
          <a:lstStyle/>
          <a:p>
            <a:r>
              <a:t>When may amateur radio operators use their stations to notify other amateurs of the availability of equipment for sale or trade?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Never</a:t>
            </a:r>
          </a:p>
          <a:p>
            <a:r>
              <a:t>When the equipment is not the personal property of either the station licensee, or the control operator, or their close relatives</a:t>
            </a:r>
          </a:p>
          <a:p>
            <a:r>
              <a:t>When no profit is made on the sale</a:t>
            </a:r>
          </a:p>
          <a:p>
            <a:r>
              <a:t>When selling amateur radio equipment and not on a regular basis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T1D05 D 97.113(a)(3) (ii) 8-10</a:t>
            </a:r>
          </a:p>
        </p:txBody>
      </p:sp>
    </p:spTree>
    <p:extLst>
      <p:ext uri="{BB962C8B-B14F-4D97-AF65-F5344CB8AC3E}">
        <p14:creationId xmlns:p14="http://schemas.microsoft.com/office/powerpoint/2010/main" val="174824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 fontScale="90000"/>
          </a:bodyPr>
          <a:lstStyle/>
          <a:p>
            <a:r>
              <a:t>In which of the following circumstances may the control operator of an amateur station receive compensation for operating that station?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When the communication is related to the sale of amateur equipment by the control operator's employer</a:t>
            </a:r>
          </a:p>
          <a:p>
            <a:r>
              <a:t>When the communication is a part of classroom instruction at an educational institution</a:t>
            </a:r>
          </a:p>
          <a:p>
            <a:r>
              <a:t>When the communication is made to obtain emergency information for a local broadcast station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T1D08 B 97.113(a)(3) (iii) 8-10</a:t>
            </a:r>
          </a:p>
        </p:txBody>
      </p:sp>
    </p:spTree>
    <p:extLst>
      <p:ext uri="{BB962C8B-B14F-4D97-AF65-F5344CB8AC3E}">
        <p14:creationId xmlns:p14="http://schemas.microsoft.com/office/powerpoint/2010/main" val="195083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is it permissible to transmit messages encoded to obscure their meaning?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Only when using a remote station during a contest</a:t>
            </a:r>
          </a:p>
          <a:p>
            <a:r>
              <a:t>Only when transmitting certain approved digital codes</a:t>
            </a:r>
          </a:p>
          <a:p>
            <a:r>
              <a:t>Only when transmitting control commands to space stations or model craft</a:t>
            </a:r>
          </a:p>
          <a:p>
            <a:r>
              <a:t>Never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T1D03 C 97.211(b), 97.215(b), 97.113(a)(4) 8-11</a:t>
            </a:r>
          </a:p>
        </p:txBody>
      </p:sp>
    </p:spTree>
    <p:extLst>
      <p:ext uri="{BB962C8B-B14F-4D97-AF65-F5344CB8AC3E}">
        <p14:creationId xmlns:p14="http://schemas.microsoft.com/office/powerpoint/2010/main" val="290007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Under which of the following circumstances are one-way transmissions by an amateur station prohibited?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Announcements of upcoming ham radio operating events</a:t>
            </a:r>
          </a:p>
          <a:p>
            <a:r>
              <a:t>Broadcasting</a:t>
            </a:r>
          </a:p>
          <a:p>
            <a:r>
              <a:t>International Morse Code Practice</a:t>
            </a:r>
          </a:p>
          <a:p>
            <a:r>
              <a:t>Telecommand or transmissions of telemetry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T1D02 B 97.113(b), 97.111(b) 8-11</a:t>
            </a:r>
          </a:p>
        </p:txBody>
      </p:sp>
    </p:spTree>
    <p:extLst>
      <p:ext uri="{BB962C8B-B14F-4D97-AF65-F5344CB8AC3E}">
        <p14:creationId xmlns:p14="http://schemas.microsoft.com/office/powerpoint/2010/main" val="190013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Under what conditions is an amateur station authorized to transmit music using a phone emission?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When incidental to an authorized retransmission of manned spacecraft communications</a:t>
            </a:r>
          </a:p>
          <a:p>
            <a:r>
              <a:t>When the music produces no spurious emissions</a:t>
            </a:r>
          </a:p>
          <a:p>
            <a:r>
              <a:t>When transmissions are limited to less than three minutes per hour</a:t>
            </a:r>
          </a:p>
          <a:p>
            <a:r>
              <a:t>When the music is transmitted above 1280 MHz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T1D04 A 97.113(a)(4), 97.113(c) 8-11</a:t>
            </a:r>
          </a:p>
        </p:txBody>
      </p:sp>
    </p:spTree>
    <p:extLst>
      <p:ext uri="{BB962C8B-B14F-4D97-AF65-F5344CB8AC3E}">
        <p14:creationId xmlns:p14="http://schemas.microsoft.com/office/powerpoint/2010/main" val="13165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required when making on-the-air test transmissions?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Identify the transmitting station</a:t>
            </a:r>
          </a:p>
          <a:p>
            <a:r>
              <a:t>Conduct tests only between 10 p.m. and 6 a.m. local time</a:t>
            </a:r>
          </a:p>
          <a:p>
            <a:r>
              <a:t>Notify the FCC of the transmissions</a:t>
            </a:r>
          </a:p>
          <a:p>
            <a:r>
              <a:t>All these choices are correct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T1D12 A 2026-2030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Which of the following is an example of an auxiliary station?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A station sending one-way transmissions between a remote repeater receiver and the main repeater transmitter</a:t>
            </a:r>
          </a:p>
          <a:p>
            <a:r>
              <a:t>A backup radio for emergency use in case the main station radio fails</a:t>
            </a:r>
          </a:p>
          <a:p>
            <a:r>
              <a:t>A station used in the Military Auxiliary Radio System for linking government and amateur stations in a digital network</a:t>
            </a:r>
          </a:p>
          <a:p>
            <a:r>
              <a:t>A second station utilized in multi-operator contest stations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T1D07 A 97.113(d) 8-11</a:t>
            </a:r>
          </a:p>
        </p:txBody>
      </p:sp>
    </p:spTree>
    <p:extLst>
      <p:ext uri="{BB962C8B-B14F-4D97-AF65-F5344CB8AC3E}">
        <p14:creationId xmlns:p14="http://schemas.microsoft.com/office/powerpoint/2010/main" val="218890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 fontScale="90000"/>
          </a:bodyPr>
          <a:lstStyle/>
          <a:p>
            <a:r>
              <a:t>When may amateur stations transmit information in support of broadcasting, program production, or news gathering, assuming no other means is available?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When such communications are directly related to the immediate safety of human life or protection of property</a:t>
            </a:r>
          </a:p>
          <a:p>
            <a:r>
              <a:t>When broadcasting communications to or from the space shuttle</a:t>
            </a:r>
          </a:p>
          <a:p>
            <a:r>
              <a:t>Where non-commercial programming is gathered and supplied exclusively to the National Public Radio network</a:t>
            </a:r>
          </a:p>
          <a:p>
            <a:r>
              <a:t>Never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T1D09 A 97.113(5)(b) 8-11</a:t>
            </a:r>
          </a:p>
        </p:txBody>
      </p:sp>
    </p:spTree>
    <p:extLst>
      <p:ext uri="{BB962C8B-B14F-4D97-AF65-F5344CB8AC3E}">
        <p14:creationId xmlns:p14="http://schemas.microsoft.com/office/powerpoint/2010/main" val="60459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When must the station licensee make the station and the station records available for inspection?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/>
          <a:lstStyle/>
          <a:p>
            <a:r>
              <a:t>At any time ten days after notification by the FCC of such an inspection</a:t>
            </a:r>
          </a:p>
          <a:p>
            <a:r>
              <a:t>At any time upon request by an FCC representative</a:t>
            </a:r>
          </a:p>
          <a:p>
            <a:r>
              <a:t>At any time after a written notification by the FCC of such inspection</a:t>
            </a:r>
          </a:p>
          <a:p>
            <a:r>
              <a:t>Only when presented with a valid warrant by an FCC official or government agent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7" y="6317673"/>
            <a:ext cx="522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T1F01 B 2026-2030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76FC-7F98-42B2-E27C-611B3920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0965873" cy="1325563"/>
          </a:xfrm>
        </p:spPr>
        <p:txBody>
          <a:bodyPr>
            <a:normAutofit/>
          </a:bodyPr>
          <a:lstStyle/>
          <a:p>
            <a:r>
              <a:t>How does the FCC define broadcasting for the Amateur Radio Service?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9B5A-A353-DF51-C337-BD12B4E8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2227406"/>
            <a:ext cx="10965873" cy="3799321"/>
          </a:xfrm>
        </p:spPr>
        <p:txBody>
          <a:bodyPr>
            <a:normAutofit/>
          </a:bodyPr>
          <a:lstStyle/>
          <a:p>
            <a:r>
              <a:t>Two-way transmissions by amateur stations</a:t>
            </a:r>
          </a:p>
          <a:p>
            <a:r>
              <a:t>Any transmission made by the licensed station</a:t>
            </a:r>
          </a:p>
          <a:p>
            <a:r>
              <a:t>Transmission of messages directed only to amateur operators</a:t>
            </a:r>
          </a:p>
          <a:p>
            <a:r>
              <a:t>Transmissions intended for reception by the general public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BB73E-E005-9387-E864-50784335AE08}"/>
              </a:ext>
            </a:extLst>
          </p:cNvPr>
          <p:cNvSpPr txBox="1"/>
          <p:nvPr/>
        </p:nvSpPr>
        <p:spPr>
          <a:xfrm>
            <a:off x="387926" y="6317673"/>
            <a:ext cx="6991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t>T1D10 D 97.3(a)(10) 8-11</a:t>
            </a:r>
          </a:p>
        </p:txBody>
      </p:sp>
    </p:spTree>
    <p:extLst>
      <p:ext uri="{BB962C8B-B14F-4D97-AF65-F5344CB8AC3E}">
        <p14:creationId xmlns:p14="http://schemas.microsoft.com/office/powerpoint/2010/main" val="284447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4305-63D3-9AD2-ABB4-144E30A3D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32" y="122345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DA3427"/>
                </a:solidFill>
              </a:rPr>
              <a:t>END OF MODULE 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6509D-3563-9675-A4FD-47C0B9202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920" y="3803904"/>
            <a:ext cx="5773576" cy="183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1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3404</Words>
  <Application>Microsoft Office PowerPoint</Application>
  <PresentationFormat>Widescreen</PresentationFormat>
  <Paragraphs>321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Franklin Gothic Heavy</vt:lpstr>
      <vt:lpstr>Office Theme</vt:lpstr>
      <vt:lpstr>PowerPoint Presentation</vt:lpstr>
      <vt:lpstr>Amateur Radio Technician Exam Prep Course</vt:lpstr>
      <vt:lpstr>Control Operators</vt:lpstr>
      <vt:lpstr>Privileges and Guest Operating</vt:lpstr>
      <vt:lpstr>Identification</vt:lpstr>
      <vt:lpstr>Tactical Calls</vt:lpstr>
      <vt:lpstr>Self-Assigned Indicators</vt:lpstr>
      <vt:lpstr>Test Transmissions</vt:lpstr>
      <vt:lpstr>PRACTICE QUESTIONS</vt:lpstr>
      <vt:lpstr>When may an amateur station transmit without a control operator?</vt:lpstr>
      <vt:lpstr>Who must designate the station control operator?</vt:lpstr>
      <vt:lpstr>What determines the transmitting frequency privileges of an amateur station?</vt:lpstr>
      <vt:lpstr>What is an amateur station’s control point?</vt:lpstr>
      <vt:lpstr>When, other than during an emergency, may a Technician class licensee be the control operator of a station operating in an Amateur Extra Class band segment?</vt:lpstr>
      <vt:lpstr>When the control operator is not the station licensee, who is responsible for the proper operation of the station?</vt:lpstr>
      <vt:lpstr>What is a control operator as defined in Part 97?</vt:lpstr>
      <vt:lpstr>What do the FCC rules state regarding the use of a phonetic alphabet for station identification in the Amateur Radio Service?</vt:lpstr>
      <vt:lpstr>When may an amateur station transmit without identifying on the air?</vt:lpstr>
      <vt:lpstr>When are you required to transmit your assigned call sign?</vt:lpstr>
      <vt:lpstr>What language must you use for identification when using a phone emission?</vt:lpstr>
      <vt:lpstr>What method of call sign identification is required for a station transmitting phone signals?</vt:lpstr>
      <vt:lpstr>How often must you identify with your FCC-assigned call sign when using tactical call signs such as “Race Headquarters”?</vt:lpstr>
      <vt:lpstr>Which of the following self-assigned indicators are acceptable when using a phone transmission?</vt:lpstr>
      <vt:lpstr>What is an effective way to seek a call from any phone station when not using a repeater?</vt:lpstr>
      <vt:lpstr>Interference</vt:lpstr>
      <vt:lpstr>Third-Party Communications</vt:lpstr>
      <vt:lpstr>Remote and Automatic Operation</vt:lpstr>
      <vt:lpstr>Responsibilities</vt:lpstr>
      <vt:lpstr>Prohibited Transmissions</vt:lpstr>
      <vt:lpstr>Business Communications</vt:lpstr>
      <vt:lpstr>Encrypted Transmissions</vt:lpstr>
      <vt:lpstr>Broadcasting and Retransmission</vt:lpstr>
      <vt:lpstr>PRACTICE QUESTIONS</vt:lpstr>
      <vt:lpstr>Which of the following is prohibited?</vt:lpstr>
      <vt:lpstr>Which of the following is an example of automatic control?</vt:lpstr>
      <vt:lpstr>Which of the following applies when two stations transmitting on the same frequency interfere with each other?</vt:lpstr>
      <vt:lpstr>Which of the following restrictions apply when a non-licensed person speaks to a foreign amateur radio station via a station under the control of an FCC-licensed amateur radio operator?</vt:lpstr>
      <vt:lpstr>What is the definition of third-party communications?</vt:lpstr>
      <vt:lpstr>Which amateur stations may be remotely controlled?</vt:lpstr>
      <vt:lpstr>Which of the following is an example of remote control as defined in Part 97?</vt:lpstr>
      <vt:lpstr>Who is accountable if a repeater inadvertently retransmits communications that violate the FCC rules?</vt:lpstr>
      <vt:lpstr>What, if any, are the restrictions concerning transmission of language that may be considered indecent or obscene?</vt:lpstr>
      <vt:lpstr>When may amateur radio operators use their stations to notify other amateurs of the availability of equipment for sale or trade?</vt:lpstr>
      <vt:lpstr>In which of the following circumstances may the control operator of an amateur station receive compensation for operating that station?</vt:lpstr>
      <vt:lpstr>When is it permissible to transmit messages encoded to obscure their meaning?</vt:lpstr>
      <vt:lpstr>Under which of the following circumstances are one-way transmissions by an amateur station prohibited?</vt:lpstr>
      <vt:lpstr>Under what conditions is an amateur station authorized to transmit music using a phone emission?</vt:lpstr>
      <vt:lpstr>Which of the following is required when making on-the-air test transmissions?</vt:lpstr>
      <vt:lpstr>Which of the following is an example of an auxiliary station?</vt:lpstr>
      <vt:lpstr>When may amateur stations transmit information in support of broadcasting, program production, or news gathering, assuming no other means is available?</vt:lpstr>
      <vt:lpstr>When must the station licensee make the station and the station records available for inspection?</vt:lpstr>
      <vt:lpstr>How does the FCC define broadcasting for the Amateur Radio Service?</vt:lpstr>
      <vt:lpstr>END OF MODULE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Kilpatrick</dc:creator>
  <cp:lastModifiedBy>Freedman, Max N4ML</cp:lastModifiedBy>
  <cp:revision>37</cp:revision>
  <dcterms:created xsi:type="dcterms:W3CDTF">2022-05-19T11:58:59Z</dcterms:created>
  <dcterms:modified xsi:type="dcterms:W3CDTF">2026-07-29T13:02:01Z</dcterms:modified>
</cp:coreProperties>
</file>